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0" r:id="rId3"/>
    <p:sldId id="262" r:id="rId4"/>
    <p:sldId id="267" r:id="rId5"/>
    <p:sldId id="266" r:id="rId6"/>
    <p:sldId id="269" r:id="rId7"/>
    <p:sldId id="261" r:id="rId8"/>
    <p:sldId id="268" r:id="rId9"/>
    <p:sldId id="263" r:id="rId10"/>
    <p:sldId id="264"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328"/>
    <p:restoredTop sz="94673"/>
  </p:normalViewPr>
  <p:slideViewPr>
    <p:cSldViewPr snapToGrid="0" snapToObjects="1">
      <p:cViewPr varScale="1">
        <p:scale>
          <a:sx n="103" d="100"/>
          <a:sy n="103" d="100"/>
        </p:scale>
        <p:origin x="184" y="7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6D624-50FD-0E45-9BA3-79FFAB2277D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E89A478-4A1B-BD4C-B209-99E37560783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9609E23-FE80-2A47-A7BA-402F5DBE21A3}"/>
              </a:ext>
            </a:extLst>
          </p:cNvPr>
          <p:cNvSpPr>
            <a:spLocks noGrp="1"/>
          </p:cNvSpPr>
          <p:nvPr>
            <p:ph type="dt" sz="half" idx="10"/>
          </p:nvPr>
        </p:nvSpPr>
        <p:spPr/>
        <p:txBody>
          <a:bodyPr/>
          <a:lstStyle/>
          <a:p>
            <a:fld id="{29E4632C-7EC5-7243-AF98-B780CED54FB2}" type="datetimeFigureOut">
              <a:rPr lang="en-US" smtClean="0"/>
              <a:t>5/20/20</a:t>
            </a:fld>
            <a:endParaRPr lang="en-US"/>
          </a:p>
        </p:txBody>
      </p:sp>
      <p:sp>
        <p:nvSpPr>
          <p:cNvPr id="5" name="Footer Placeholder 4">
            <a:extLst>
              <a:ext uri="{FF2B5EF4-FFF2-40B4-BE49-F238E27FC236}">
                <a16:creationId xmlns:a16="http://schemas.microsoft.com/office/drawing/2014/main" id="{D1934A41-5478-244C-B3F8-A95E795383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7F628C-5EC9-3745-8962-B731ACCA3A4D}"/>
              </a:ext>
            </a:extLst>
          </p:cNvPr>
          <p:cNvSpPr>
            <a:spLocks noGrp="1"/>
          </p:cNvSpPr>
          <p:nvPr>
            <p:ph type="sldNum" sz="quarter" idx="12"/>
          </p:nvPr>
        </p:nvSpPr>
        <p:spPr/>
        <p:txBody>
          <a:bodyPr/>
          <a:lstStyle/>
          <a:p>
            <a:fld id="{ED37E5AE-96D3-EB4C-9DCD-9F02F9AD6A57}" type="slidenum">
              <a:rPr lang="en-US" smtClean="0"/>
              <a:t>‹#›</a:t>
            </a:fld>
            <a:endParaRPr lang="en-US"/>
          </a:p>
        </p:txBody>
      </p:sp>
    </p:spTree>
    <p:extLst>
      <p:ext uri="{BB962C8B-B14F-4D97-AF65-F5344CB8AC3E}">
        <p14:creationId xmlns:p14="http://schemas.microsoft.com/office/powerpoint/2010/main" val="42662463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0E2E40-07DC-FF40-8784-C27E974153E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5FB7E75-006E-CB4B-B87E-47371ED4EF3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B2656A-E9BC-2242-90C8-FC3BDE36556B}"/>
              </a:ext>
            </a:extLst>
          </p:cNvPr>
          <p:cNvSpPr>
            <a:spLocks noGrp="1"/>
          </p:cNvSpPr>
          <p:nvPr>
            <p:ph type="dt" sz="half" idx="10"/>
          </p:nvPr>
        </p:nvSpPr>
        <p:spPr/>
        <p:txBody>
          <a:bodyPr/>
          <a:lstStyle/>
          <a:p>
            <a:fld id="{29E4632C-7EC5-7243-AF98-B780CED54FB2}" type="datetimeFigureOut">
              <a:rPr lang="en-US" smtClean="0"/>
              <a:t>5/20/20</a:t>
            </a:fld>
            <a:endParaRPr lang="en-US"/>
          </a:p>
        </p:txBody>
      </p:sp>
      <p:sp>
        <p:nvSpPr>
          <p:cNvPr id="5" name="Footer Placeholder 4">
            <a:extLst>
              <a:ext uri="{FF2B5EF4-FFF2-40B4-BE49-F238E27FC236}">
                <a16:creationId xmlns:a16="http://schemas.microsoft.com/office/drawing/2014/main" id="{38F27F33-731C-6440-823E-2C72A5AD60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38D468-5B15-8446-9ED7-96EF4518D271}"/>
              </a:ext>
            </a:extLst>
          </p:cNvPr>
          <p:cNvSpPr>
            <a:spLocks noGrp="1"/>
          </p:cNvSpPr>
          <p:nvPr>
            <p:ph type="sldNum" sz="quarter" idx="12"/>
          </p:nvPr>
        </p:nvSpPr>
        <p:spPr/>
        <p:txBody>
          <a:bodyPr/>
          <a:lstStyle/>
          <a:p>
            <a:fld id="{ED37E5AE-96D3-EB4C-9DCD-9F02F9AD6A57}" type="slidenum">
              <a:rPr lang="en-US" smtClean="0"/>
              <a:t>‹#›</a:t>
            </a:fld>
            <a:endParaRPr lang="en-US"/>
          </a:p>
        </p:txBody>
      </p:sp>
    </p:spTree>
    <p:extLst>
      <p:ext uri="{BB962C8B-B14F-4D97-AF65-F5344CB8AC3E}">
        <p14:creationId xmlns:p14="http://schemas.microsoft.com/office/powerpoint/2010/main" val="29410708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DE8A8B2-630E-2342-B02C-B4DD55B4AC2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538C2DD-4687-4749-8019-676722DC5D4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32526D-9F25-3F48-A8F9-76734A41AE05}"/>
              </a:ext>
            </a:extLst>
          </p:cNvPr>
          <p:cNvSpPr>
            <a:spLocks noGrp="1"/>
          </p:cNvSpPr>
          <p:nvPr>
            <p:ph type="dt" sz="half" idx="10"/>
          </p:nvPr>
        </p:nvSpPr>
        <p:spPr/>
        <p:txBody>
          <a:bodyPr/>
          <a:lstStyle/>
          <a:p>
            <a:fld id="{29E4632C-7EC5-7243-AF98-B780CED54FB2}" type="datetimeFigureOut">
              <a:rPr lang="en-US" smtClean="0"/>
              <a:t>5/20/20</a:t>
            </a:fld>
            <a:endParaRPr lang="en-US"/>
          </a:p>
        </p:txBody>
      </p:sp>
      <p:sp>
        <p:nvSpPr>
          <p:cNvPr id="5" name="Footer Placeholder 4">
            <a:extLst>
              <a:ext uri="{FF2B5EF4-FFF2-40B4-BE49-F238E27FC236}">
                <a16:creationId xmlns:a16="http://schemas.microsoft.com/office/drawing/2014/main" id="{41DADE6A-8BDC-1E4B-A19D-BF047CB86D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727248-096D-284C-9C03-325777DCF3B8}"/>
              </a:ext>
            </a:extLst>
          </p:cNvPr>
          <p:cNvSpPr>
            <a:spLocks noGrp="1"/>
          </p:cNvSpPr>
          <p:nvPr>
            <p:ph type="sldNum" sz="quarter" idx="12"/>
          </p:nvPr>
        </p:nvSpPr>
        <p:spPr/>
        <p:txBody>
          <a:bodyPr/>
          <a:lstStyle/>
          <a:p>
            <a:fld id="{ED37E5AE-96D3-EB4C-9DCD-9F02F9AD6A57}" type="slidenum">
              <a:rPr lang="en-US" smtClean="0"/>
              <a:t>‹#›</a:t>
            </a:fld>
            <a:endParaRPr lang="en-US"/>
          </a:p>
        </p:txBody>
      </p:sp>
    </p:spTree>
    <p:extLst>
      <p:ext uri="{BB962C8B-B14F-4D97-AF65-F5344CB8AC3E}">
        <p14:creationId xmlns:p14="http://schemas.microsoft.com/office/powerpoint/2010/main" val="4157701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512EC-15FC-7B44-9F01-58D1432AE87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4D42CE-0D1E-2A48-98C6-74DB6E81451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256DCE-16A3-924E-83AF-50864C32F3CE}"/>
              </a:ext>
            </a:extLst>
          </p:cNvPr>
          <p:cNvSpPr>
            <a:spLocks noGrp="1"/>
          </p:cNvSpPr>
          <p:nvPr>
            <p:ph type="dt" sz="half" idx="10"/>
          </p:nvPr>
        </p:nvSpPr>
        <p:spPr/>
        <p:txBody>
          <a:bodyPr/>
          <a:lstStyle/>
          <a:p>
            <a:fld id="{29E4632C-7EC5-7243-AF98-B780CED54FB2}" type="datetimeFigureOut">
              <a:rPr lang="en-US" smtClean="0"/>
              <a:t>5/20/20</a:t>
            </a:fld>
            <a:endParaRPr lang="en-US"/>
          </a:p>
        </p:txBody>
      </p:sp>
      <p:sp>
        <p:nvSpPr>
          <p:cNvPr id="5" name="Footer Placeholder 4">
            <a:extLst>
              <a:ext uri="{FF2B5EF4-FFF2-40B4-BE49-F238E27FC236}">
                <a16:creationId xmlns:a16="http://schemas.microsoft.com/office/drawing/2014/main" id="{E6ADC139-894E-9D44-A1A7-EBCADB7893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B194E7-821C-BE44-88A6-A14C4F5F54B5}"/>
              </a:ext>
            </a:extLst>
          </p:cNvPr>
          <p:cNvSpPr>
            <a:spLocks noGrp="1"/>
          </p:cNvSpPr>
          <p:nvPr>
            <p:ph type="sldNum" sz="quarter" idx="12"/>
          </p:nvPr>
        </p:nvSpPr>
        <p:spPr/>
        <p:txBody>
          <a:bodyPr/>
          <a:lstStyle/>
          <a:p>
            <a:fld id="{ED37E5AE-96D3-EB4C-9DCD-9F02F9AD6A57}" type="slidenum">
              <a:rPr lang="en-US" smtClean="0"/>
              <a:t>‹#›</a:t>
            </a:fld>
            <a:endParaRPr lang="en-US"/>
          </a:p>
        </p:txBody>
      </p:sp>
    </p:spTree>
    <p:extLst>
      <p:ext uri="{BB962C8B-B14F-4D97-AF65-F5344CB8AC3E}">
        <p14:creationId xmlns:p14="http://schemas.microsoft.com/office/powerpoint/2010/main" val="6297817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A86788-C081-2441-BEC6-9A6AF216F92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160A662-AB65-FF4C-812C-0DDBC396605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A664508-8AE5-874A-881F-8ACD3066644D}"/>
              </a:ext>
            </a:extLst>
          </p:cNvPr>
          <p:cNvSpPr>
            <a:spLocks noGrp="1"/>
          </p:cNvSpPr>
          <p:nvPr>
            <p:ph type="dt" sz="half" idx="10"/>
          </p:nvPr>
        </p:nvSpPr>
        <p:spPr/>
        <p:txBody>
          <a:bodyPr/>
          <a:lstStyle/>
          <a:p>
            <a:fld id="{29E4632C-7EC5-7243-AF98-B780CED54FB2}" type="datetimeFigureOut">
              <a:rPr lang="en-US" smtClean="0"/>
              <a:t>5/20/20</a:t>
            </a:fld>
            <a:endParaRPr lang="en-US"/>
          </a:p>
        </p:txBody>
      </p:sp>
      <p:sp>
        <p:nvSpPr>
          <p:cNvPr id="5" name="Footer Placeholder 4">
            <a:extLst>
              <a:ext uri="{FF2B5EF4-FFF2-40B4-BE49-F238E27FC236}">
                <a16:creationId xmlns:a16="http://schemas.microsoft.com/office/drawing/2014/main" id="{6330C5C9-0684-9746-B4BD-565D6CF724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041896-A84B-EA4E-B29E-D841AC972198}"/>
              </a:ext>
            </a:extLst>
          </p:cNvPr>
          <p:cNvSpPr>
            <a:spLocks noGrp="1"/>
          </p:cNvSpPr>
          <p:nvPr>
            <p:ph type="sldNum" sz="quarter" idx="12"/>
          </p:nvPr>
        </p:nvSpPr>
        <p:spPr/>
        <p:txBody>
          <a:bodyPr/>
          <a:lstStyle/>
          <a:p>
            <a:fld id="{ED37E5AE-96D3-EB4C-9DCD-9F02F9AD6A57}" type="slidenum">
              <a:rPr lang="en-US" smtClean="0"/>
              <a:t>‹#›</a:t>
            </a:fld>
            <a:endParaRPr lang="en-US"/>
          </a:p>
        </p:txBody>
      </p:sp>
    </p:spTree>
    <p:extLst>
      <p:ext uri="{BB962C8B-B14F-4D97-AF65-F5344CB8AC3E}">
        <p14:creationId xmlns:p14="http://schemas.microsoft.com/office/powerpoint/2010/main" val="28633320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0B075-F8CA-7F48-A804-0F911DEDD25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99648A-C492-F74A-80AB-913C1956194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5BDAF94-C152-3341-A4D1-F4B9077E88A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C96880E-042F-5241-B161-4D29F798D8FB}"/>
              </a:ext>
            </a:extLst>
          </p:cNvPr>
          <p:cNvSpPr>
            <a:spLocks noGrp="1"/>
          </p:cNvSpPr>
          <p:nvPr>
            <p:ph type="dt" sz="half" idx="10"/>
          </p:nvPr>
        </p:nvSpPr>
        <p:spPr/>
        <p:txBody>
          <a:bodyPr/>
          <a:lstStyle/>
          <a:p>
            <a:fld id="{29E4632C-7EC5-7243-AF98-B780CED54FB2}" type="datetimeFigureOut">
              <a:rPr lang="en-US" smtClean="0"/>
              <a:t>5/20/20</a:t>
            </a:fld>
            <a:endParaRPr lang="en-US"/>
          </a:p>
        </p:txBody>
      </p:sp>
      <p:sp>
        <p:nvSpPr>
          <p:cNvPr id="6" name="Footer Placeholder 5">
            <a:extLst>
              <a:ext uri="{FF2B5EF4-FFF2-40B4-BE49-F238E27FC236}">
                <a16:creationId xmlns:a16="http://schemas.microsoft.com/office/drawing/2014/main" id="{DA1B2C6D-3953-7144-BD33-7738E6814C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889791-9B82-DC45-A242-0FB091C810BA}"/>
              </a:ext>
            </a:extLst>
          </p:cNvPr>
          <p:cNvSpPr>
            <a:spLocks noGrp="1"/>
          </p:cNvSpPr>
          <p:nvPr>
            <p:ph type="sldNum" sz="quarter" idx="12"/>
          </p:nvPr>
        </p:nvSpPr>
        <p:spPr/>
        <p:txBody>
          <a:bodyPr/>
          <a:lstStyle/>
          <a:p>
            <a:fld id="{ED37E5AE-96D3-EB4C-9DCD-9F02F9AD6A57}" type="slidenum">
              <a:rPr lang="en-US" smtClean="0"/>
              <a:t>‹#›</a:t>
            </a:fld>
            <a:endParaRPr lang="en-US"/>
          </a:p>
        </p:txBody>
      </p:sp>
    </p:spTree>
    <p:extLst>
      <p:ext uri="{BB962C8B-B14F-4D97-AF65-F5344CB8AC3E}">
        <p14:creationId xmlns:p14="http://schemas.microsoft.com/office/powerpoint/2010/main" val="3239425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46766-B911-A643-80F6-5E1BED021F6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6F31918-9B58-0B4D-A0ED-9FD2DAF2E86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DBB0315-5AED-4941-923B-6BB0228E561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2C8AC1D-4F4A-7142-82AD-285C6896829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33C530D-6FF1-2B48-A0BC-66DB638C848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2E0A9E8-CA30-554B-A89C-AF11BB2C450C}"/>
              </a:ext>
            </a:extLst>
          </p:cNvPr>
          <p:cNvSpPr>
            <a:spLocks noGrp="1"/>
          </p:cNvSpPr>
          <p:nvPr>
            <p:ph type="dt" sz="half" idx="10"/>
          </p:nvPr>
        </p:nvSpPr>
        <p:spPr/>
        <p:txBody>
          <a:bodyPr/>
          <a:lstStyle/>
          <a:p>
            <a:fld id="{29E4632C-7EC5-7243-AF98-B780CED54FB2}" type="datetimeFigureOut">
              <a:rPr lang="en-US" smtClean="0"/>
              <a:t>5/20/20</a:t>
            </a:fld>
            <a:endParaRPr lang="en-US"/>
          </a:p>
        </p:txBody>
      </p:sp>
      <p:sp>
        <p:nvSpPr>
          <p:cNvPr id="8" name="Footer Placeholder 7">
            <a:extLst>
              <a:ext uri="{FF2B5EF4-FFF2-40B4-BE49-F238E27FC236}">
                <a16:creationId xmlns:a16="http://schemas.microsoft.com/office/drawing/2014/main" id="{2D740AA3-155B-CD4A-A957-A14086DADAA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4CE1631-5E66-6148-9659-176FB26F668F}"/>
              </a:ext>
            </a:extLst>
          </p:cNvPr>
          <p:cNvSpPr>
            <a:spLocks noGrp="1"/>
          </p:cNvSpPr>
          <p:nvPr>
            <p:ph type="sldNum" sz="quarter" idx="12"/>
          </p:nvPr>
        </p:nvSpPr>
        <p:spPr/>
        <p:txBody>
          <a:bodyPr/>
          <a:lstStyle/>
          <a:p>
            <a:fld id="{ED37E5AE-96D3-EB4C-9DCD-9F02F9AD6A57}" type="slidenum">
              <a:rPr lang="en-US" smtClean="0"/>
              <a:t>‹#›</a:t>
            </a:fld>
            <a:endParaRPr lang="en-US"/>
          </a:p>
        </p:txBody>
      </p:sp>
    </p:spTree>
    <p:extLst>
      <p:ext uri="{BB962C8B-B14F-4D97-AF65-F5344CB8AC3E}">
        <p14:creationId xmlns:p14="http://schemas.microsoft.com/office/powerpoint/2010/main" val="30799210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F6804-94B7-3046-9ADD-7FCBAFDD6A7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3E23BBF-86AF-1749-A255-815EC32DC394}"/>
              </a:ext>
            </a:extLst>
          </p:cNvPr>
          <p:cNvSpPr>
            <a:spLocks noGrp="1"/>
          </p:cNvSpPr>
          <p:nvPr>
            <p:ph type="dt" sz="half" idx="10"/>
          </p:nvPr>
        </p:nvSpPr>
        <p:spPr/>
        <p:txBody>
          <a:bodyPr/>
          <a:lstStyle/>
          <a:p>
            <a:fld id="{29E4632C-7EC5-7243-AF98-B780CED54FB2}" type="datetimeFigureOut">
              <a:rPr lang="en-US" smtClean="0"/>
              <a:t>5/20/20</a:t>
            </a:fld>
            <a:endParaRPr lang="en-US"/>
          </a:p>
        </p:txBody>
      </p:sp>
      <p:sp>
        <p:nvSpPr>
          <p:cNvPr id="4" name="Footer Placeholder 3">
            <a:extLst>
              <a:ext uri="{FF2B5EF4-FFF2-40B4-BE49-F238E27FC236}">
                <a16:creationId xmlns:a16="http://schemas.microsoft.com/office/drawing/2014/main" id="{3CE70936-1AD4-F949-9408-8D5578CD484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32DE0E4-C2B9-DF42-9474-5DCB3721B270}"/>
              </a:ext>
            </a:extLst>
          </p:cNvPr>
          <p:cNvSpPr>
            <a:spLocks noGrp="1"/>
          </p:cNvSpPr>
          <p:nvPr>
            <p:ph type="sldNum" sz="quarter" idx="12"/>
          </p:nvPr>
        </p:nvSpPr>
        <p:spPr/>
        <p:txBody>
          <a:bodyPr/>
          <a:lstStyle/>
          <a:p>
            <a:fld id="{ED37E5AE-96D3-EB4C-9DCD-9F02F9AD6A57}" type="slidenum">
              <a:rPr lang="en-US" smtClean="0"/>
              <a:t>‹#›</a:t>
            </a:fld>
            <a:endParaRPr lang="en-US"/>
          </a:p>
        </p:txBody>
      </p:sp>
    </p:spTree>
    <p:extLst>
      <p:ext uri="{BB962C8B-B14F-4D97-AF65-F5344CB8AC3E}">
        <p14:creationId xmlns:p14="http://schemas.microsoft.com/office/powerpoint/2010/main" val="2753933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BF6DE1D-2119-E342-A562-4925F185CE79}"/>
              </a:ext>
            </a:extLst>
          </p:cNvPr>
          <p:cNvSpPr>
            <a:spLocks noGrp="1"/>
          </p:cNvSpPr>
          <p:nvPr>
            <p:ph type="dt" sz="half" idx="10"/>
          </p:nvPr>
        </p:nvSpPr>
        <p:spPr/>
        <p:txBody>
          <a:bodyPr/>
          <a:lstStyle/>
          <a:p>
            <a:fld id="{29E4632C-7EC5-7243-AF98-B780CED54FB2}" type="datetimeFigureOut">
              <a:rPr lang="en-US" smtClean="0"/>
              <a:t>5/20/20</a:t>
            </a:fld>
            <a:endParaRPr lang="en-US"/>
          </a:p>
        </p:txBody>
      </p:sp>
      <p:sp>
        <p:nvSpPr>
          <p:cNvPr id="3" name="Footer Placeholder 2">
            <a:extLst>
              <a:ext uri="{FF2B5EF4-FFF2-40B4-BE49-F238E27FC236}">
                <a16:creationId xmlns:a16="http://schemas.microsoft.com/office/drawing/2014/main" id="{E3C00EE2-7607-6B45-9E52-5EB408D30F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72846F9-C2E8-3449-A214-5DDA55AA051F}"/>
              </a:ext>
            </a:extLst>
          </p:cNvPr>
          <p:cNvSpPr>
            <a:spLocks noGrp="1"/>
          </p:cNvSpPr>
          <p:nvPr>
            <p:ph type="sldNum" sz="quarter" idx="12"/>
          </p:nvPr>
        </p:nvSpPr>
        <p:spPr/>
        <p:txBody>
          <a:bodyPr/>
          <a:lstStyle/>
          <a:p>
            <a:fld id="{ED37E5AE-96D3-EB4C-9DCD-9F02F9AD6A57}" type="slidenum">
              <a:rPr lang="en-US" smtClean="0"/>
              <a:t>‹#›</a:t>
            </a:fld>
            <a:endParaRPr lang="en-US"/>
          </a:p>
        </p:txBody>
      </p:sp>
    </p:spTree>
    <p:extLst>
      <p:ext uri="{BB962C8B-B14F-4D97-AF65-F5344CB8AC3E}">
        <p14:creationId xmlns:p14="http://schemas.microsoft.com/office/powerpoint/2010/main" val="37870403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19F5F-2264-474F-BDAA-CB4476F7C67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0792919-DDC5-D448-B13F-0108D56CE3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37FCB55-4487-D64B-9E36-0EFC3FD339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56442B2-5319-C14C-9234-244CAD70EAAB}"/>
              </a:ext>
            </a:extLst>
          </p:cNvPr>
          <p:cNvSpPr>
            <a:spLocks noGrp="1"/>
          </p:cNvSpPr>
          <p:nvPr>
            <p:ph type="dt" sz="half" idx="10"/>
          </p:nvPr>
        </p:nvSpPr>
        <p:spPr/>
        <p:txBody>
          <a:bodyPr/>
          <a:lstStyle/>
          <a:p>
            <a:fld id="{29E4632C-7EC5-7243-AF98-B780CED54FB2}" type="datetimeFigureOut">
              <a:rPr lang="en-US" smtClean="0"/>
              <a:t>5/20/20</a:t>
            </a:fld>
            <a:endParaRPr lang="en-US"/>
          </a:p>
        </p:txBody>
      </p:sp>
      <p:sp>
        <p:nvSpPr>
          <p:cNvPr id="6" name="Footer Placeholder 5">
            <a:extLst>
              <a:ext uri="{FF2B5EF4-FFF2-40B4-BE49-F238E27FC236}">
                <a16:creationId xmlns:a16="http://schemas.microsoft.com/office/drawing/2014/main" id="{CBC74D95-29A1-414F-9CB5-5A14C9DCAB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CA4431-A348-0149-9F52-D6B469AC8228}"/>
              </a:ext>
            </a:extLst>
          </p:cNvPr>
          <p:cNvSpPr>
            <a:spLocks noGrp="1"/>
          </p:cNvSpPr>
          <p:nvPr>
            <p:ph type="sldNum" sz="quarter" idx="12"/>
          </p:nvPr>
        </p:nvSpPr>
        <p:spPr/>
        <p:txBody>
          <a:bodyPr/>
          <a:lstStyle/>
          <a:p>
            <a:fld id="{ED37E5AE-96D3-EB4C-9DCD-9F02F9AD6A57}" type="slidenum">
              <a:rPr lang="en-US" smtClean="0"/>
              <a:t>‹#›</a:t>
            </a:fld>
            <a:endParaRPr lang="en-US"/>
          </a:p>
        </p:txBody>
      </p:sp>
    </p:spTree>
    <p:extLst>
      <p:ext uri="{BB962C8B-B14F-4D97-AF65-F5344CB8AC3E}">
        <p14:creationId xmlns:p14="http://schemas.microsoft.com/office/powerpoint/2010/main" val="878478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9CE30-20A7-734F-A20A-B8E613E3E8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5C046BB-B0D2-CE42-8DE7-5A4E502F470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50156EA-8EAA-AD4F-B0E6-AA2F6627E9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FFF4B97-6BA2-C747-800F-A5A792BCDE01}"/>
              </a:ext>
            </a:extLst>
          </p:cNvPr>
          <p:cNvSpPr>
            <a:spLocks noGrp="1"/>
          </p:cNvSpPr>
          <p:nvPr>
            <p:ph type="dt" sz="half" idx="10"/>
          </p:nvPr>
        </p:nvSpPr>
        <p:spPr/>
        <p:txBody>
          <a:bodyPr/>
          <a:lstStyle/>
          <a:p>
            <a:fld id="{29E4632C-7EC5-7243-AF98-B780CED54FB2}" type="datetimeFigureOut">
              <a:rPr lang="en-US" smtClean="0"/>
              <a:t>5/20/20</a:t>
            </a:fld>
            <a:endParaRPr lang="en-US"/>
          </a:p>
        </p:txBody>
      </p:sp>
      <p:sp>
        <p:nvSpPr>
          <p:cNvPr id="6" name="Footer Placeholder 5">
            <a:extLst>
              <a:ext uri="{FF2B5EF4-FFF2-40B4-BE49-F238E27FC236}">
                <a16:creationId xmlns:a16="http://schemas.microsoft.com/office/drawing/2014/main" id="{DEE0C38A-A3A2-104D-AF6B-CE19860C50C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24BF82-F4F8-3D44-BE62-8B53C2C22F15}"/>
              </a:ext>
            </a:extLst>
          </p:cNvPr>
          <p:cNvSpPr>
            <a:spLocks noGrp="1"/>
          </p:cNvSpPr>
          <p:nvPr>
            <p:ph type="sldNum" sz="quarter" idx="12"/>
          </p:nvPr>
        </p:nvSpPr>
        <p:spPr/>
        <p:txBody>
          <a:bodyPr/>
          <a:lstStyle/>
          <a:p>
            <a:fld id="{ED37E5AE-96D3-EB4C-9DCD-9F02F9AD6A57}" type="slidenum">
              <a:rPr lang="en-US" smtClean="0"/>
              <a:t>‹#›</a:t>
            </a:fld>
            <a:endParaRPr lang="en-US"/>
          </a:p>
        </p:txBody>
      </p:sp>
    </p:spTree>
    <p:extLst>
      <p:ext uri="{BB962C8B-B14F-4D97-AF65-F5344CB8AC3E}">
        <p14:creationId xmlns:p14="http://schemas.microsoft.com/office/powerpoint/2010/main" val="13658972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0D8FB3-4155-AA42-B913-8B23E6316C9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549D1E0-305E-D04E-ACE7-303F292010E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1F9582-E231-574D-88A1-21B7315907C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E4632C-7EC5-7243-AF98-B780CED54FB2}" type="datetimeFigureOut">
              <a:rPr lang="en-US" smtClean="0"/>
              <a:t>5/20/20</a:t>
            </a:fld>
            <a:endParaRPr lang="en-US"/>
          </a:p>
        </p:txBody>
      </p:sp>
      <p:sp>
        <p:nvSpPr>
          <p:cNvPr id="5" name="Footer Placeholder 4">
            <a:extLst>
              <a:ext uri="{FF2B5EF4-FFF2-40B4-BE49-F238E27FC236}">
                <a16:creationId xmlns:a16="http://schemas.microsoft.com/office/drawing/2014/main" id="{23412677-A9D0-6E47-A3C9-24DF6AB1490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2CE0558-741B-B44E-97F8-846AA978FD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37E5AE-96D3-EB4C-9DCD-9F02F9AD6A57}" type="slidenum">
              <a:rPr lang="en-US" smtClean="0"/>
              <a:t>‹#›</a:t>
            </a:fld>
            <a:endParaRPr lang="en-US"/>
          </a:p>
        </p:txBody>
      </p:sp>
    </p:spTree>
    <p:extLst>
      <p:ext uri="{BB962C8B-B14F-4D97-AF65-F5344CB8AC3E}">
        <p14:creationId xmlns:p14="http://schemas.microsoft.com/office/powerpoint/2010/main" val="41045605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project-2-spt.herokuapp.com/" TargetMode="External"/><Relationship Id="rId2" Type="http://schemas.openxmlformats.org/officeDocument/2006/relationships/hyperlink" Target="https://github.com/stadds/project-2-job-hunter"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0">
              <a:schemeClr val="accent1">
                <a:lumMod val="45000"/>
                <a:lumOff val="55000"/>
              </a:schemeClr>
            </a:gs>
            <a:gs pos="3000">
              <a:schemeClr val="accent1">
                <a:lumMod val="75000"/>
              </a:schemeClr>
            </a:gs>
            <a:gs pos="0">
              <a:schemeClr val="accent1">
                <a:lumMod val="50000"/>
              </a:schemeClr>
            </a:gs>
            <a:gs pos="23000">
              <a:schemeClr val="bg1"/>
            </a:gs>
            <a:gs pos="19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0BFDC-F35C-1846-88AC-EF7F59374E9D}"/>
              </a:ext>
            </a:extLst>
          </p:cNvPr>
          <p:cNvSpPr>
            <a:spLocks noGrp="1"/>
          </p:cNvSpPr>
          <p:nvPr>
            <p:ph type="ctrTitle"/>
          </p:nvPr>
        </p:nvSpPr>
        <p:spPr/>
        <p:txBody>
          <a:bodyPr>
            <a:normAutofit/>
          </a:bodyPr>
          <a:lstStyle/>
          <a:p>
            <a:r>
              <a:rPr lang="en-US" sz="5400" dirty="0"/>
              <a:t>Job Hunter</a:t>
            </a:r>
          </a:p>
        </p:txBody>
      </p:sp>
      <p:sp>
        <p:nvSpPr>
          <p:cNvPr id="3" name="Subtitle 2">
            <a:extLst>
              <a:ext uri="{FF2B5EF4-FFF2-40B4-BE49-F238E27FC236}">
                <a16:creationId xmlns:a16="http://schemas.microsoft.com/office/drawing/2014/main" id="{4180781F-7FD1-2547-B919-0F7F58CC2720}"/>
              </a:ext>
            </a:extLst>
          </p:cNvPr>
          <p:cNvSpPr>
            <a:spLocks noGrp="1"/>
          </p:cNvSpPr>
          <p:nvPr>
            <p:ph type="subTitle" idx="1"/>
          </p:nvPr>
        </p:nvSpPr>
        <p:spPr/>
        <p:txBody>
          <a:bodyPr/>
          <a:lstStyle/>
          <a:p>
            <a:endParaRPr lang="en-US" dirty="0"/>
          </a:p>
          <a:p>
            <a:r>
              <a:rPr lang="en-US" dirty="0"/>
              <a:t>By: Samantha </a:t>
            </a:r>
            <a:r>
              <a:rPr lang="en-US" dirty="0">
                <a:cs typeface="Calibri Light" panose="020F0302020204030204" pitchFamily="34" charset="0"/>
              </a:rPr>
              <a:t>Taddonio, Pia Rahman and Teddy Dye</a:t>
            </a:r>
            <a:endParaRPr lang="en-US" dirty="0"/>
          </a:p>
        </p:txBody>
      </p:sp>
    </p:spTree>
    <p:extLst>
      <p:ext uri="{BB962C8B-B14F-4D97-AF65-F5344CB8AC3E}">
        <p14:creationId xmlns:p14="http://schemas.microsoft.com/office/powerpoint/2010/main" val="25709765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64000">
              <a:schemeClr val="bg1"/>
            </a:gs>
            <a:gs pos="0">
              <a:schemeClr val="accent1">
                <a:lumMod val="75000"/>
              </a:schemeClr>
            </a:gs>
            <a:gs pos="24000">
              <a:schemeClr val="bg1"/>
            </a:gs>
            <a:gs pos="27000">
              <a:schemeClr val="bg1"/>
            </a:gs>
            <a:gs pos="15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A796EFF-C21D-0A4C-B1D7-F556CD16AFC7}"/>
              </a:ext>
            </a:extLst>
          </p:cNvPr>
          <p:cNvSpPr txBox="1"/>
          <p:nvPr/>
        </p:nvSpPr>
        <p:spPr>
          <a:xfrm>
            <a:off x="3697362" y="627961"/>
            <a:ext cx="4475969" cy="738664"/>
          </a:xfrm>
          <a:prstGeom prst="rect">
            <a:avLst/>
          </a:prstGeom>
          <a:noFill/>
        </p:spPr>
        <p:txBody>
          <a:bodyPr wrap="none" rtlCol="0">
            <a:spAutoFit/>
          </a:bodyPr>
          <a:lstStyle/>
          <a:p>
            <a:pPr algn="ctr"/>
            <a:r>
              <a:rPr lang="en-US" sz="2400" b="1" dirty="0">
                <a:latin typeface="Calibri Light" panose="020F0302020204030204" pitchFamily="34" charset="0"/>
                <a:cs typeface="Calibri Light" panose="020F0302020204030204" pitchFamily="34" charset="0"/>
              </a:rPr>
              <a:t>Directions for Future Development</a:t>
            </a:r>
          </a:p>
          <a:p>
            <a:endParaRPr lang="en-US" dirty="0"/>
          </a:p>
        </p:txBody>
      </p:sp>
      <p:sp>
        <p:nvSpPr>
          <p:cNvPr id="5" name="Rectangle 4">
            <a:extLst>
              <a:ext uri="{FF2B5EF4-FFF2-40B4-BE49-F238E27FC236}">
                <a16:creationId xmlns:a16="http://schemas.microsoft.com/office/drawing/2014/main" id="{927091B0-E34F-B949-9858-32C2F40722B2}"/>
              </a:ext>
            </a:extLst>
          </p:cNvPr>
          <p:cNvSpPr/>
          <p:nvPr/>
        </p:nvSpPr>
        <p:spPr>
          <a:xfrm>
            <a:off x="749147" y="1498294"/>
            <a:ext cx="10595128" cy="4154984"/>
          </a:xfrm>
          <a:prstGeom prst="rect">
            <a:avLst/>
          </a:prstGeom>
        </p:spPr>
        <p:txBody>
          <a:bodyPr wrap="square">
            <a:spAutoFit/>
          </a:bodyPr>
          <a:lstStyle/>
          <a:p>
            <a:r>
              <a:rPr lang="en-US" sz="2000" b="1" dirty="0">
                <a:latin typeface="Calibri Light" panose="020F0302020204030204" pitchFamily="34" charset="0"/>
                <a:cs typeface="Calibri Light" panose="020F0302020204030204" pitchFamily="34" charset="0"/>
              </a:rPr>
              <a:t>Other thoughts:</a:t>
            </a:r>
          </a:p>
          <a:p>
            <a:endParaRPr lang="en-US" dirty="0">
              <a:latin typeface="Calibri Light" panose="020F0302020204030204" pitchFamily="34" charset="0"/>
              <a:cs typeface="Calibri Light" panose="020F0302020204030204" pitchFamily="34" charset="0"/>
            </a:endParaRPr>
          </a:p>
          <a:p>
            <a:r>
              <a:rPr lang="en-US" dirty="0">
                <a:latin typeface="Calibri Light" panose="020F0302020204030204" pitchFamily="34" charset="0"/>
                <a:cs typeface="Calibri Light" panose="020F0302020204030204" pitchFamily="34" charset="0"/>
              </a:rPr>
              <a:t>As a team we picked two different options for our project idea then we started looking for API key’s to ensure we are able to use API keys successfully before diving into the project. </a:t>
            </a:r>
          </a:p>
          <a:p>
            <a:endParaRPr lang="en-US" dirty="0">
              <a:latin typeface="Calibri Light" panose="020F0302020204030204" pitchFamily="34" charset="0"/>
              <a:cs typeface="Calibri Light" panose="020F0302020204030204" pitchFamily="34" charset="0"/>
            </a:endParaRPr>
          </a:p>
          <a:p>
            <a:r>
              <a:rPr lang="en-US" dirty="0">
                <a:latin typeface="Calibri Light" panose="020F0302020204030204" pitchFamily="34" charset="0"/>
                <a:cs typeface="Calibri Light" panose="020F0302020204030204" pitchFamily="34" charset="0"/>
              </a:rPr>
              <a:t>If we had the option to add more features then we would have liked to update saved jobs option, in order to  show if jobs have expired jobs. (This feature would have required another API key).</a:t>
            </a:r>
          </a:p>
          <a:p>
            <a:endParaRPr lang="en-US" dirty="0">
              <a:latin typeface="Calibri Light" panose="020F0302020204030204" pitchFamily="34" charset="0"/>
              <a:cs typeface="Calibri Light" panose="020F0302020204030204" pitchFamily="34" charset="0"/>
            </a:endParaRPr>
          </a:p>
          <a:p>
            <a:r>
              <a:rPr lang="en-US" sz="2000" b="1" dirty="0">
                <a:latin typeface="Calibri Light" panose="020F0302020204030204" pitchFamily="34" charset="0"/>
                <a:cs typeface="Calibri Light" panose="020F0302020204030204" pitchFamily="34" charset="0"/>
              </a:rPr>
              <a:t>Advice to share:</a:t>
            </a:r>
          </a:p>
          <a:p>
            <a:endParaRPr lang="en-US" sz="2000" b="1" dirty="0">
              <a:latin typeface="Calibri Light" panose="020F0302020204030204" pitchFamily="34" charset="0"/>
              <a:cs typeface="Calibri Light" panose="020F0302020204030204" pitchFamily="34" charset="0"/>
            </a:endParaRPr>
          </a:p>
          <a:p>
            <a:r>
              <a:rPr lang="en-US" dirty="0">
                <a:latin typeface="Calibri Light" panose="020F0302020204030204" pitchFamily="34" charset="0"/>
                <a:cs typeface="Calibri Light" panose="020F0302020204030204" pitchFamily="34" charset="0"/>
              </a:rPr>
              <a:t>Check your spelling.</a:t>
            </a:r>
          </a:p>
          <a:p>
            <a:endParaRPr lang="en-US" dirty="0">
              <a:latin typeface="Calibri Light" panose="020F0302020204030204" pitchFamily="34" charset="0"/>
              <a:cs typeface="Calibri Light" panose="020F0302020204030204" pitchFamily="34" charset="0"/>
            </a:endParaRPr>
          </a:p>
          <a:p>
            <a:r>
              <a:rPr lang="en-US" dirty="0">
                <a:latin typeface="Calibri Light" panose="020F0302020204030204" pitchFamily="34" charset="0"/>
                <a:cs typeface="Calibri Light" panose="020F0302020204030204" pitchFamily="34" charset="0"/>
              </a:rPr>
              <a:t>Check if you are on the proper branch before pushing. </a:t>
            </a:r>
          </a:p>
          <a:p>
            <a:endParaRPr lang="en-US" b="1"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17880886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64000">
              <a:schemeClr val="bg1"/>
            </a:gs>
            <a:gs pos="0">
              <a:schemeClr val="accent1">
                <a:lumMod val="50000"/>
              </a:schemeClr>
            </a:gs>
            <a:gs pos="17000">
              <a:schemeClr val="bg1"/>
            </a:gs>
            <a:gs pos="27000">
              <a:schemeClr val="bg1"/>
            </a:gs>
            <a:gs pos="12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BD94A19-E827-7B44-8BF0-3BE80F2C4142}"/>
              </a:ext>
            </a:extLst>
          </p:cNvPr>
          <p:cNvSpPr/>
          <p:nvPr/>
        </p:nvSpPr>
        <p:spPr>
          <a:xfrm>
            <a:off x="4979624" y="412999"/>
            <a:ext cx="1619480" cy="461665"/>
          </a:xfrm>
          <a:prstGeom prst="rect">
            <a:avLst/>
          </a:prstGeom>
        </p:spPr>
        <p:txBody>
          <a:bodyPr wrap="square">
            <a:spAutoFit/>
          </a:bodyPr>
          <a:lstStyle/>
          <a:p>
            <a:pPr algn="ctr"/>
            <a:r>
              <a:rPr lang="en-US" sz="2400" b="1" dirty="0">
                <a:latin typeface="Calibri Light" panose="020F0302020204030204" pitchFamily="34" charset="0"/>
                <a:cs typeface="Calibri Light" panose="020F0302020204030204" pitchFamily="34" charset="0"/>
              </a:rPr>
              <a:t>Links</a:t>
            </a:r>
          </a:p>
        </p:txBody>
      </p:sp>
      <p:sp>
        <p:nvSpPr>
          <p:cNvPr id="10" name="Rectangle 9">
            <a:extLst>
              <a:ext uri="{FF2B5EF4-FFF2-40B4-BE49-F238E27FC236}">
                <a16:creationId xmlns:a16="http://schemas.microsoft.com/office/drawing/2014/main" id="{F5B055B4-77ED-9D43-88CA-27A99C34A083}"/>
              </a:ext>
            </a:extLst>
          </p:cNvPr>
          <p:cNvSpPr/>
          <p:nvPr/>
        </p:nvSpPr>
        <p:spPr>
          <a:xfrm>
            <a:off x="681522" y="1804809"/>
            <a:ext cx="5917582" cy="369332"/>
          </a:xfrm>
          <a:prstGeom prst="rect">
            <a:avLst/>
          </a:prstGeom>
        </p:spPr>
        <p:txBody>
          <a:bodyPr wrap="none">
            <a:spAutoFit/>
          </a:bodyPr>
          <a:lstStyle/>
          <a:p>
            <a:r>
              <a:rPr lang="en-US" b="1" dirty="0">
                <a:solidFill>
                  <a:schemeClr val="tx1">
                    <a:lumMod val="85000"/>
                    <a:lumOff val="15000"/>
                  </a:schemeClr>
                </a:solidFill>
                <a:latin typeface="Calibri Light" panose="020F0302020204030204" pitchFamily="34" charset="0"/>
                <a:cs typeface="Calibri Light" panose="020F0302020204030204" pitchFamily="34" charset="0"/>
              </a:rPr>
              <a:t>GitHub repo: </a:t>
            </a:r>
            <a:r>
              <a:rPr lang="en-US" dirty="0">
                <a:hlinkClick r:id="rId2"/>
              </a:rPr>
              <a:t>https://github.com/stadds/project-2-job-hunter</a:t>
            </a:r>
            <a:endParaRPr lang="en-US" b="1" dirty="0">
              <a:solidFill>
                <a:schemeClr val="tx1">
                  <a:lumMod val="85000"/>
                  <a:lumOff val="15000"/>
                </a:schemeClr>
              </a:solidFill>
              <a:latin typeface="Calibri Light" panose="020F0302020204030204" pitchFamily="34" charset="0"/>
              <a:cs typeface="Calibri Light" panose="020F0302020204030204" pitchFamily="34" charset="0"/>
            </a:endParaRPr>
          </a:p>
        </p:txBody>
      </p:sp>
      <p:sp>
        <p:nvSpPr>
          <p:cNvPr id="2" name="TextBox 1">
            <a:extLst>
              <a:ext uri="{FF2B5EF4-FFF2-40B4-BE49-F238E27FC236}">
                <a16:creationId xmlns:a16="http://schemas.microsoft.com/office/drawing/2014/main" id="{E75BA3F0-12B6-3E47-9FF8-ABF83C018A04}"/>
              </a:ext>
            </a:extLst>
          </p:cNvPr>
          <p:cNvSpPr txBox="1"/>
          <p:nvPr/>
        </p:nvSpPr>
        <p:spPr>
          <a:xfrm>
            <a:off x="732987" y="3842951"/>
            <a:ext cx="4490332" cy="369332"/>
          </a:xfrm>
          <a:prstGeom prst="rect">
            <a:avLst/>
          </a:prstGeom>
          <a:noFill/>
        </p:spPr>
        <p:txBody>
          <a:bodyPr wrap="none" rtlCol="0">
            <a:spAutoFit/>
          </a:bodyPr>
          <a:lstStyle/>
          <a:p>
            <a:r>
              <a:rPr lang="en-US" dirty="0"/>
              <a:t>Heroku: </a:t>
            </a:r>
            <a:r>
              <a:rPr lang="en-US" dirty="0">
                <a:hlinkClick r:id="rId3"/>
              </a:rPr>
              <a:t>https://project-2-spt.herokuapp.com</a:t>
            </a:r>
            <a:r>
              <a:rPr lang="en-US" dirty="0"/>
              <a:t> </a:t>
            </a:r>
          </a:p>
        </p:txBody>
      </p:sp>
    </p:spTree>
    <p:extLst>
      <p:ext uri="{BB962C8B-B14F-4D97-AF65-F5344CB8AC3E}">
        <p14:creationId xmlns:p14="http://schemas.microsoft.com/office/powerpoint/2010/main" val="17677880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64000">
              <a:schemeClr val="bg1"/>
            </a:gs>
            <a:gs pos="0">
              <a:schemeClr val="accent1">
                <a:lumMod val="75000"/>
              </a:schemeClr>
            </a:gs>
            <a:gs pos="23000">
              <a:schemeClr val="bg1"/>
            </a:gs>
            <a:gs pos="31000">
              <a:schemeClr val="bg1"/>
            </a:gs>
            <a:gs pos="15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F6582-2FBA-D448-8507-ED77D46622FA}"/>
              </a:ext>
            </a:extLst>
          </p:cNvPr>
          <p:cNvSpPr>
            <a:spLocks noGrp="1"/>
          </p:cNvSpPr>
          <p:nvPr>
            <p:ph type="title"/>
          </p:nvPr>
        </p:nvSpPr>
        <p:spPr/>
        <p:txBody>
          <a:bodyPr>
            <a:normAutofit/>
          </a:bodyPr>
          <a:lstStyle/>
          <a:p>
            <a:pPr algn="ctr"/>
            <a:r>
              <a:rPr lang="en-US" sz="2800" b="1" dirty="0"/>
              <a:t>Elevator Pitch</a:t>
            </a:r>
            <a:endParaRPr lang="en-US" sz="2800" dirty="0"/>
          </a:p>
        </p:txBody>
      </p:sp>
      <p:sp>
        <p:nvSpPr>
          <p:cNvPr id="3" name="TextBox 2">
            <a:extLst>
              <a:ext uri="{FF2B5EF4-FFF2-40B4-BE49-F238E27FC236}">
                <a16:creationId xmlns:a16="http://schemas.microsoft.com/office/drawing/2014/main" id="{F1D9DE61-50BA-524F-A1DB-A8449239F745}"/>
              </a:ext>
            </a:extLst>
          </p:cNvPr>
          <p:cNvSpPr txBox="1"/>
          <p:nvPr/>
        </p:nvSpPr>
        <p:spPr>
          <a:xfrm>
            <a:off x="838201" y="2137719"/>
            <a:ext cx="10515600" cy="1477328"/>
          </a:xfrm>
          <a:prstGeom prst="rect">
            <a:avLst/>
          </a:prstGeom>
          <a:noFill/>
        </p:spPr>
        <p:txBody>
          <a:bodyPr wrap="square" rtlCol="0">
            <a:spAutoFit/>
          </a:bodyPr>
          <a:lstStyle/>
          <a:p>
            <a:r>
              <a:rPr lang="en-US" dirty="0"/>
              <a:t>Do you ever get overwhelmed with the job search and application process? Do you want a better way to organize which jobs have caught your eye? Then Job Hunter can help!</a:t>
            </a:r>
          </a:p>
          <a:p>
            <a:endParaRPr lang="en-US" dirty="0"/>
          </a:p>
          <a:p>
            <a:r>
              <a:rPr lang="en-US" dirty="0"/>
              <a:t>Job Hunter takes it further than just finding and listing jobs. It helps you save each job you want to apply to AND maintain a </a:t>
            </a:r>
            <a:r>
              <a:rPr lang="en-US" dirty="0" err="1"/>
              <a:t>todo</a:t>
            </a:r>
            <a:r>
              <a:rPr lang="en-US" dirty="0"/>
              <a:t> list for each job so you can keep track of  the application process!</a:t>
            </a:r>
          </a:p>
        </p:txBody>
      </p:sp>
    </p:spTree>
    <p:extLst>
      <p:ext uri="{BB962C8B-B14F-4D97-AF65-F5344CB8AC3E}">
        <p14:creationId xmlns:p14="http://schemas.microsoft.com/office/powerpoint/2010/main" val="786291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64000">
              <a:schemeClr val="bg1"/>
            </a:gs>
            <a:gs pos="0">
              <a:schemeClr val="accent1">
                <a:lumMod val="75000"/>
              </a:schemeClr>
            </a:gs>
            <a:gs pos="21000">
              <a:schemeClr val="bg1"/>
            </a:gs>
            <a:gs pos="33000">
              <a:schemeClr val="bg1"/>
            </a:gs>
            <a:gs pos="13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82D9E-E43C-7A4C-AA88-701CE87520C3}"/>
              </a:ext>
            </a:extLst>
          </p:cNvPr>
          <p:cNvSpPr>
            <a:spLocks noGrp="1"/>
          </p:cNvSpPr>
          <p:nvPr>
            <p:ph type="title"/>
          </p:nvPr>
        </p:nvSpPr>
        <p:spPr>
          <a:xfrm>
            <a:off x="838200" y="365125"/>
            <a:ext cx="8950569" cy="1325563"/>
          </a:xfrm>
        </p:spPr>
        <p:txBody>
          <a:bodyPr>
            <a:normAutofit/>
          </a:bodyPr>
          <a:lstStyle/>
          <a:p>
            <a:pPr algn="ctr"/>
            <a:r>
              <a:rPr lang="en-US" sz="2800" b="1" dirty="0">
                <a:latin typeface="Calibri Light" panose="020F0302020204030204" pitchFamily="34" charset="0"/>
                <a:cs typeface="Calibri Light" panose="020F0302020204030204" pitchFamily="34" charset="0"/>
              </a:rPr>
              <a:t>Concept</a:t>
            </a:r>
            <a:endParaRPr lang="en-US" sz="2800" dirty="0"/>
          </a:p>
        </p:txBody>
      </p:sp>
      <p:sp>
        <p:nvSpPr>
          <p:cNvPr id="4" name="Rectangle 3">
            <a:extLst>
              <a:ext uri="{FF2B5EF4-FFF2-40B4-BE49-F238E27FC236}">
                <a16:creationId xmlns:a16="http://schemas.microsoft.com/office/drawing/2014/main" id="{70C47A94-129C-5C4B-8024-82908855C332}"/>
              </a:ext>
            </a:extLst>
          </p:cNvPr>
          <p:cNvSpPr/>
          <p:nvPr/>
        </p:nvSpPr>
        <p:spPr>
          <a:xfrm>
            <a:off x="838200" y="1575412"/>
            <a:ext cx="9059562" cy="3416320"/>
          </a:xfrm>
          <a:prstGeom prst="rect">
            <a:avLst/>
          </a:prstGeom>
        </p:spPr>
        <p:txBody>
          <a:bodyPr wrap="square">
            <a:spAutoFit/>
          </a:bodyPr>
          <a:lstStyle/>
          <a:p>
            <a:pPr fontAlgn="base"/>
            <a:r>
              <a:rPr lang="en-US" b="1" dirty="0">
                <a:latin typeface="Calibri Light" panose="020F0302020204030204" pitchFamily="34" charset="0"/>
                <a:cs typeface="Calibri Light" panose="020F0302020204030204" pitchFamily="34" charset="0"/>
              </a:rPr>
              <a:t>Description: A job search webpage, which allows users to search for technical positions, save the jobs, and allows user to add a to do list for the position. </a:t>
            </a:r>
          </a:p>
          <a:p>
            <a:pPr fontAlgn="base"/>
            <a:endParaRPr lang="en-US" b="1" dirty="0">
              <a:latin typeface="Calibri Light" panose="020F0302020204030204" pitchFamily="34" charset="0"/>
              <a:cs typeface="Calibri Light" panose="020F0302020204030204" pitchFamily="34" charset="0"/>
            </a:endParaRPr>
          </a:p>
          <a:p>
            <a:pPr fontAlgn="base"/>
            <a:endParaRPr lang="en-US" b="1" dirty="0">
              <a:latin typeface="Calibri Light" panose="020F0302020204030204" pitchFamily="34" charset="0"/>
              <a:cs typeface="Calibri Light" panose="020F0302020204030204" pitchFamily="34" charset="0"/>
            </a:endParaRPr>
          </a:p>
          <a:p>
            <a:pPr fontAlgn="base"/>
            <a:r>
              <a:rPr lang="en-US" b="1" dirty="0">
                <a:latin typeface="Calibri Light" panose="020F0302020204030204" pitchFamily="34" charset="0"/>
                <a:cs typeface="Calibri Light" panose="020F0302020204030204" pitchFamily="34" charset="0"/>
              </a:rPr>
              <a:t>Motivation for development: Our motivation for this idea drew from the fact that we are all taking this full stack course to change our career paths to go into the technology field. </a:t>
            </a:r>
          </a:p>
          <a:p>
            <a:pPr fontAlgn="base"/>
            <a:endParaRPr lang="en-US" b="1" dirty="0">
              <a:latin typeface="Calibri Light" panose="020F0302020204030204" pitchFamily="34" charset="0"/>
              <a:cs typeface="Calibri Light" panose="020F0302020204030204" pitchFamily="34" charset="0"/>
            </a:endParaRPr>
          </a:p>
          <a:p>
            <a:pPr fontAlgn="base"/>
            <a:r>
              <a:rPr lang="en-US" b="1" dirty="0">
                <a:latin typeface="Calibri Light" panose="020F0302020204030204" pitchFamily="34" charset="0"/>
                <a:cs typeface="Calibri Light" panose="020F0302020204030204" pitchFamily="34" charset="0"/>
              </a:rPr>
              <a:t>User story: As a job seeker I want to be able to search for technology jobs by entering the location and apply for positions. </a:t>
            </a:r>
          </a:p>
          <a:p>
            <a:pPr fontAlgn="base"/>
            <a:endParaRPr lang="en-US" b="1" dirty="0">
              <a:latin typeface="Calibri Light" panose="020F0302020204030204" pitchFamily="34" charset="0"/>
              <a:cs typeface="Calibri Light" panose="020F0302020204030204" pitchFamily="34" charset="0"/>
            </a:endParaRPr>
          </a:p>
          <a:p>
            <a:pPr fontAlgn="base"/>
            <a:endParaRPr lang="en-US" b="1" dirty="0">
              <a:latin typeface="Calibri Light" panose="020F0302020204030204" pitchFamily="34" charset="0"/>
              <a:cs typeface="Calibri Light" panose="020F0302020204030204" pitchFamily="34" charset="0"/>
            </a:endParaRPr>
          </a:p>
          <a:p>
            <a:pPr fontAlgn="base"/>
            <a:endParaRPr lang="en-US" b="1"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34895156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0">
              <a:schemeClr val="accent1">
                <a:lumMod val="45000"/>
                <a:lumOff val="55000"/>
              </a:schemeClr>
            </a:gs>
            <a:gs pos="3000">
              <a:schemeClr val="accent1">
                <a:lumMod val="75000"/>
              </a:schemeClr>
            </a:gs>
            <a:gs pos="0">
              <a:schemeClr val="accent1">
                <a:lumMod val="50000"/>
              </a:schemeClr>
            </a:gs>
            <a:gs pos="18000">
              <a:schemeClr val="bg1"/>
            </a:gs>
            <a:gs pos="14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7B3F50A-8E46-6645-A450-EDC9D634C0DD}"/>
              </a:ext>
            </a:extLst>
          </p:cNvPr>
          <p:cNvPicPr>
            <a:picLocks noChangeAspect="1"/>
          </p:cNvPicPr>
          <p:nvPr/>
        </p:nvPicPr>
        <p:blipFill>
          <a:blip r:embed="rId2"/>
          <a:stretch>
            <a:fillRect/>
          </a:stretch>
        </p:blipFill>
        <p:spPr>
          <a:xfrm>
            <a:off x="2930769" y="609600"/>
            <a:ext cx="6080109" cy="5734050"/>
          </a:xfrm>
          <a:prstGeom prst="rect">
            <a:avLst/>
          </a:prstGeom>
        </p:spPr>
      </p:pic>
      <p:sp>
        <p:nvSpPr>
          <p:cNvPr id="7" name="Rectangle 6">
            <a:extLst>
              <a:ext uri="{FF2B5EF4-FFF2-40B4-BE49-F238E27FC236}">
                <a16:creationId xmlns:a16="http://schemas.microsoft.com/office/drawing/2014/main" id="{F5C65B47-9BE1-B34E-B363-1E0D61E562EF}"/>
              </a:ext>
            </a:extLst>
          </p:cNvPr>
          <p:cNvSpPr/>
          <p:nvPr/>
        </p:nvSpPr>
        <p:spPr>
          <a:xfrm>
            <a:off x="5303630" y="102550"/>
            <a:ext cx="989438" cy="400110"/>
          </a:xfrm>
          <a:prstGeom prst="rect">
            <a:avLst/>
          </a:prstGeom>
        </p:spPr>
        <p:txBody>
          <a:bodyPr wrap="none">
            <a:spAutoFit/>
          </a:bodyPr>
          <a:lstStyle/>
          <a:p>
            <a:r>
              <a:rPr lang="en-US" sz="2000" b="1" dirty="0"/>
              <a:t>Process</a:t>
            </a:r>
            <a:endParaRPr lang="en-US" sz="2000" dirty="0"/>
          </a:p>
        </p:txBody>
      </p:sp>
    </p:spTree>
    <p:extLst>
      <p:ext uri="{BB962C8B-B14F-4D97-AF65-F5344CB8AC3E}">
        <p14:creationId xmlns:p14="http://schemas.microsoft.com/office/powerpoint/2010/main" val="40758670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64000">
              <a:schemeClr val="bg1"/>
            </a:gs>
            <a:gs pos="0">
              <a:schemeClr val="accent1">
                <a:lumMod val="75000"/>
              </a:schemeClr>
            </a:gs>
            <a:gs pos="19000">
              <a:schemeClr val="bg1"/>
            </a:gs>
            <a:gs pos="31000">
              <a:schemeClr val="bg1"/>
            </a:gs>
            <a:gs pos="13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FC327-3B37-9944-9801-011ACD11E6A9}"/>
              </a:ext>
            </a:extLst>
          </p:cNvPr>
          <p:cNvSpPr>
            <a:spLocks noGrp="1"/>
          </p:cNvSpPr>
          <p:nvPr>
            <p:ph type="title"/>
          </p:nvPr>
        </p:nvSpPr>
        <p:spPr>
          <a:xfrm>
            <a:off x="4642338" y="201123"/>
            <a:ext cx="2397369" cy="642939"/>
          </a:xfrm>
        </p:spPr>
        <p:txBody>
          <a:bodyPr>
            <a:normAutofit/>
          </a:bodyPr>
          <a:lstStyle/>
          <a:p>
            <a:pPr algn="ctr"/>
            <a:r>
              <a:rPr lang="en-US" sz="2800" b="1" dirty="0"/>
              <a:t>Process</a:t>
            </a:r>
          </a:p>
        </p:txBody>
      </p:sp>
      <p:sp>
        <p:nvSpPr>
          <p:cNvPr id="3" name="Content Placeholder 2">
            <a:extLst>
              <a:ext uri="{FF2B5EF4-FFF2-40B4-BE49-F238E27FC236}">
                <a16:creationId xmlns:a16="http://schemas.microsoft.com/office/drawing/2014/main" id="{16D1A2E2-BE14-9C4E-91E6-4B5EF11F58A7}"/>
              </a:ext>
            </a:extLst>
          </p:cNvPr>
          <p:cNvSpPr>
            <a:spLocks noGrp="1"/>
          </p:cNvSpPr>
          <p:nvPr>
            <p:ph idx="1"/>
          </p:nvPr>
        </p:nvSpPr>
        <p:spPr/>
        <p:txBody>
          <a:bodyPr/>
          <a:lstStyle/>
          <a:p>
            <a:pPr marL="0" indent="0">
              <a:buNone/>
            </a:pPr>
            <a:r>
              <a:rPr lang="en-US" sz="2000" dirty="0"/>
              <a:t>Task and Roles:</a:t>
            </a:r>
          </a:p>
          <a:p>
            <a:pPr marL="0" indent="0">
              <a:buNone/>
            </a:pPr>
            <a:endParaRPr lang="en-US" sz="2000" dirty="0"/>
          </a:p>
        </p:txBody>
      </p:sp>
      <p:graphicFrame>
        <p:nvGraphicFramePr>
          <p:cNvPr id="6" name="Table 5">
            <a:extLst>
              <a:ext uri="{FF2B5EF4-FFF2-40B4-BE49-F238E27FC236}">
                <a16:creationId xmlns:a16="http://schemas.microsoft.com/office/drawing/2014/main" id="{BEA5496D-664D-954E-86D2-DEB9C1A2F7A5}"/>
              </a:ext>
            </a:extLst>
          </p:cNvPr>
          <p:cNvGraphicFramePr>
            <a:graphicFrameLocks noGrp="1"/>
          </p:cNvGraphicFramePr>
          <p:nvPr>
            <p:extLst>
              <p:ext uri="{D42A27DB-BD31-4B8C-83A1-F6EECF244321}">
                <p14:modId xmlns:p14="http://schemas.microsoft.com/office/powerpoint/2010/main" val="3539442751"/>
              </p:ext>
            </p:extLst>
          </p:nvPr>
        </p:nvGraphicFramePr>
        <p:xfrm>
          <a:off x="973015" y="2429020"/>
          <a:ext cx="10380786" cy="3657600"/>
        </p:xfrm>
        <a:graphic>
          <a:graphicData uri="http://schemas.openxmlformats.org/drawingml/2006/table">
            <a:tbl>
              <a:tblPr firstRow="1" bandRow="1">
                <a:tableStyleId>{5940675A-B579-460E-94D1-54222C63F5DA}</a:tableStyleId>
              </a:tblPr>
              <a:tblGrid>
                <a:gridCol w="3505200">
                  <a:extLst>
                    <a:ext uri="{9D8B030D-6E8A-4147-A177-3AD203B41FA5}">
                      <a16:colId xmlns:a16="http://schemas.microsoft.com/office/drawing/2014/main" val="2200326424"/>
                    </a:ext>
                  </a:extLst>
                </a:gridCol>
                <a:gridCol w="3528647">
                  <a:extLst>
                    <a:ext uri="{9D8B030D-6E8A-4147-A177-3AD203B41FA5}">
                      <a16:colId xmlns:a16="http://schemas.microsoft.com/office/drawing/2014/main" val="3950314639"/>
                    </a:ext>
                  </a:extLst>
                </a:gridCol>
                <a:gridCol w="3346939">
                  <a:extLst>
                    <a:ext uri="{9D8B030D-6E8A-4147-A177-3AD203B41FA5}">
                      <a16:colId xmlns:a16="http://schemas.microsoft.com/office/drawing/2014/main" val="1990278917"/>
                    </a:ext>
                  </a:extLst>
                </a:gridCol>
              </a:tblGrid>
              <a:tr h="342900">
                <a:tc>
                  <a:txBody>
                    <a:bodyPr/>
                    <a:lstStyle/>
                    <a:p>
                      <a:r>
                        <a:rPr lang="en-US" b="1" dirty="0"/>
                        <a:t>Teddy</a:t>
                      </a:r>
                    </a:p>
                  </a:txBody>
                  <a:tcPr/>
                </a:tc>
                <a:tc>
                  <a:txBody>
                    <a:bodyPr/>
                    <a:lstStyle/>
                    <a:p>
                      <a:r>
                        <a:rPr lang="en-US" b="1" dirty="0"/>
                        <a:t>Sam (Lead Developer)</a:t>
                      </a:r>
                    </a:p>
                  </a:txBody>
                  <a:tcPr/>
                </a:tc>
                <a:tc>
                  <a:txBody>
                    <a:bodyPr/>
                    <a:lstStyle/>
                    <a:p>
                      <a:r>
                        <a:rPr lang="en-US" b="1" dirty="0"/>
                        <a:t>Pia</a:t>
                      </a:r>
                    </a:p>
                  </a:txBody>
                  <a:tcPr/>
                </a:tc>
                <a:extLst>
                  <a:ext uri="{0D108BD9-81ED-4DB2-BD59-A6C34878D82A}">
                    <a16:rowId xmlns:a16="http://schemas.microsoft.com/office/drawing/2014/main" val="1205164170"/>
                  </a:ext>
                </a:extLst>
              </a:tr>
              <a:tr h="342900">
                <a:tc>
                  <a:txBody>
                    <a:bodyPr/>
                    <a:lstStyle/>
                    <a:p>
                      <a:r>
                        <a:rPr lang="en-US" dirty="0"/>
                        <a:t>Front End</a:t>
                      </a:r>
                    </a:p>
                  </a:txBody>
                  <a:tcPr/>
                </a:tc>
                <a:tc>
                  <a:txBody>
                    <a:bodyPr/>
                    <a:lstStyle/>
                    <a:p>
                      <a:r>
                        <a:rPr lang="en-US" dirty="0"/>
                        <a:t>Back End </a:t>
                      </a:r>
                    </a:p>
                  </a:txBody>
                  <a:tcPr/>
                </a:tc>
                <a:tc>
                  <a:txBody>
                    <a:bodyPr/>
                    <a:lstStyle/>
                    <a:p>
                      <a:r>
                        <a:rPr lang="en-US" dirty="0"/>
                        <a:t>Back End</a:t>
                      </a:r>
                    </a:p>
                  </a:txBody>
                  <a:tcPr/>
                </a:tc>
                <a:extLst>
                  <a:ext uri="{0D108BD9-81ED-4DB2-BD59-A6C34878D82A}">
                    <a16:rowId xmlns:a16="http://schemas.microsoft.com/office/drawing/2014/main" val="2714804242"/>
                  </a:ext>
                </a:extLst>
              </a:tr>
              <a:tr h="342900">
                <a:tc>
                  <a:txBody>
                    <a:bodyPr/>
                    <a:lstStyle/>
                    <a:p>
                      <a:r>
                        <a:rPr lang="en-US" dirty="0"/>
                        <a:t>Views</a:t>
                      </a:r>
                      <a:r>
                        <a:rPr lang="en-US" dirty="0">
                          <a:sym typeface="Wingdings" pitchFamily="2" charset="2"/>
                        </a:rPr>
                        <a:t></a:t>
                      </a:r>
                      <a:r>
                        <a:rPr lang="en-US" dirty="0"/>
                        <a:t>Handlebars</a:t>
                      </a:r>
                    </a:p>
                  </a:txBody>
                  <a:tcPr/>
                </a:tc>
                <a:tc>
                  <a:txBody>
                    <a:bodyPr/>
                    <a:lstStyle/>
                    <a:p>
                      <a:r>
                        <a:rPr lang="en-US" dirty="0"/>
                        <a:t>Models</a:t>
                      </a:r>
                    </a:p>
                  </a:txBody>
                  <a:tcPr/>
                </a:tc>
                <a:tc>
                  <a:txBody>
                    <a:bodyPr/>
                    <a:lstStyle/>
                    <a:p>
                      <a:r>
                        <a:rPr lang="en-US" dirty="0"/>
                        <a:t>Routes</a:t>
                      </a:r>
                    </a:p>
                  </a:txBody>
                  <a:tcPr/>
                </a:tc>
                <a:extLst>
                  <a:ext uri="{0D108BD9-81ED-4DB2-BD59-A6C34878D82A}">
                    <a16:rowId xmlns:a16="http://schemas.microsoft.com/office/drawing/2014/main" val="2263560269"/>
                  </a:ext>
                </a:extLst>
              </a:tr>
              <a:tr h="342900">
                <a:tc>
                  <a:txBody>
                    <a:bodyPr/>
                    <a:lstStyle/>
                    <a:p>
                      <a:r>
                        <a:rPr lang="en-US" dirty="0"/>
                        <a:t>Public </a:t>
                      </a:r>
                      <a:r>
                        <a:rPr lang="en-US" dirty="0">
                          <a:sym typeface="Wingdings" pitchFamily="2" charset="2"/>
                        </a:rPr>
                        <a:t> </a:t>
                      </a:r>
                      <a:r>
                        <a:rPr lang="en-US" dirty="0"/>
                        <a:t>Client side JavaScript</a:t>
                      </a:r>
                    </a:p>
                  </a:txBody>
                  <a:tcPr/>
                </a:tc>
                <a:tc>
                  <a:txBody>
                    <a:bodyPr/>
                    <a:lstStyle/>
                    <a:p>
                      <a:r>
                        <a:rPr lang="en-US" dirty="0"/>
                        <a:t>Db</a:t>
                      </a:r>
                      <a:r>
                        <a:rPr lang="en-US" dirty="0">
                          <a:sym typeface="Wingdings" pitchFamily="2" charset="2"/>
                        </a:rPr>
                        <a:t> schema.sql</a:t>
                      </a:r>
                      <a:endParaRPr lang="en-US" dirty="0"/>
                    </a:p>
                  </a:txBody>
                  <a:tcPr/>
                </a:tc>
                <a:tc>
                  <a:txBody>
                    <a:bodyPr/>
                    <a:lstStyle/>
                    <a:p>
                      <a:r>
                        <a:rPr lang="en-US" dirty="0"/>
                        <a:t>Db</a:t>
                      </a:r>
                      <a:r>
                        <a:rPr lang="en-US" dirty="0">
                          <a:sym typeface="Wingdings" pitchFamily="2" charset="2"/>
                        </a:rPr>
                        <a:t> seed.js testQuery.js</a:t>
                      </a:r>
                      <a:endParaRPr lang="en-US" dirty="0"/>
                    </a:p>
                  </a:txBody>
                  <a:tcPr/>
                </a:tc>
                <a:extLst>
                  <a:ext uri="{0D108BD9-81ED-4DB2-BD59-A6C34878D82A}">
                    <a16:rowId xmlns:a16="http://schemas.microsoft.com/office/drawing/2014/main" val="343037064"/>
                  </a:ext>
                </a:extLst>
              </a:tr>
              <a:tr h="3429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Public </a:t>
                      </a:r>
                      <a:r>
                        <a:rPr lang="en-US" dirty="0">
                          <a:sym typeface="Wingdings" pitchFamily="2" charset="2"/>
                        </a:rPr>
                        <a:t> CSS Framework</a:t>
                      </a:r>
                      <a:endParaRPr lang="en-US" dirty="0"/>
                    </a:p>
                  </a:txBody>
                  <a:tcPr/>
                </a:tc>
                <a:tc>
                  <a:txBody>
                    <a:bodyPr/>
                    <a:lstStyle/>
                    <a:p>
                      <a:r>
                        <a:rPr lang="en-US" dirty="0"/>
                        <a:t>Config.json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API research</a:t>
                      </a:r>
                    </a:p>
                  </a:txBody>
                  <a:tcPr/>
                </a:tc>
                <a:extLst>
                  <a:ext uri="{0D108BD9-81ED-4DB2-BD59-A6C34878D82A}">
                    <a16:rowId xmlns:a16="http://schemas.microsoft.com/office/drawing/2014/main" val="1556485282"/>
                  </a:ext>
                </a:extLst>
              </a:tr>
              <a:tr h="342900">
                <a:tc>
                  <a:txBody>
                    <a:bodyPr/>
                    <a:lstStyle/>
                    <a:p>
                      <a:r>
                        <a:rPr lang="en-US" dirty="0"/>
                        <a:t>API research</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API research</a:t>
                      </a:r>
                    </a:p>
                  </a:txBody>
                  <a:tcPr/>
                </a:tc>
                <a:tc>
                  <a:txBody>
                    <a:bodyPr/>
                    <a:lstStyle/>
                    <a:p>
                      <a:r>
                        <a:rPr lang="en-US" dirty="0"/>
                        <a:t>Set up VSC</a:t>
                      </a:r>
                    </a:p>
                  </a:txBody>
                  <a:tcPr/>
                </a:tc>
                <a:extLst>
                  <a:ext uri="{0D108BD9-81ED-4DB2-BD59-A6C34878D82A}">
                    <a16:rowId xmlns:a16="http://schemas.microsoft.com/office/drawing/2014/main" val="964999455"/>
                  </a:ext>
                </a:extLst>
              </a:tr>
              <a:tr h="342900">
                <a:tc>
                  <a:txBody>
                    <a:bodyPr/>
                    <a:lstStyle/>
                    <a:p>
                      <a:r>
                        <a:rPr lang="en-US" dirty="0"/>
                        <a:t>Set up VSC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Set up VSC, GitHub, and Heroku</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PowerPoint Presentation</a:t>
                      </a:r>
                    </a:p>
                  </a:txBody>
                  <a:tcPr/>
                </a:tc>
                <a:extLst>
                  <a:ext uri="{0D108BD9-81ED-4DB2-BD59-A6C34878D82A}">
                    <a16:rowId xmlns:a16="http://schemas.microsoft.com/office/drawing/2014/main" val="1375130758"/>
                  </a:ext>
                </a:extLst>
              </a:tr>
              <a:tr h="342900">
                <a:tc>
                  <a:txBody>
                    <a:bodyPr/>
                    <a:lstStyle/>
                    <a:p>
                      <a:r>
                        <a:rPr lang="en-US" dirty="0"/>
                        <a:t>Back End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Server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Public </a:t>
                      </a:r>
                      <a:r>
                        <a:rPr kumimoji="0" lang="en-US" sz="1800" b="0" i="0" u="none" strike="noStrike" kern="1200" cap="none" spc="0" normalizeH="0" baseline="0" noProof="0" dirty="0">
                          <a:ln>
                            <a:noFill/>
                          </a:ln>
                          <a:solidFill>
                            <a:prstClr val="black"/>
                          </a:solidFill>
                          <a:effectLst/>
                          <a:uLnTx/>
                          <a:uFillTx/>
                          <a:latin typeface="+mn-lt"/>
                          <a:ea typeface="+mn-ea"/>
                          <a:cs typeface="+mn-cs"/>
                          <a:sym typeface="Wingdings" pitchFamily="2" charset="2"/>
                        </a:rPr>
                        <a:t> </a:t>
                      </a:r>
                      <a:r>
                        <a:rPr kumimoji="0" lang="en-US" sz="1800" b="0" i="0" u="none" strike="noStrike" kern="1200" cap="none" spc="0" normalizeH="0" baseline="0" noProof="0" dirty="0">
                          <a:ln>
                            <a:noFill/>
                          </a:ln>
                          <a:solidFill>
                            <a:prstClr val="black"/>
                          </a:solidFill>
                          <a:effectLst/>
                          <a:uLnTx/>
                          <a:uFillTx/>
                          <a:latin typeface="+mn-lt"/>
                          <a:ea typeface="+mn-ea"/>
                          <a:cs typeface="+mn-cs"/>
                        </a:rPr>
                        <a:t>Client side JavaScript</a:t>
                      </a:r>
                    </a:p>
                  </a:txBody>
                  <a:tcPr/>
                </a:tc>
                <a:extLst>
                  <a:ext uri="{0D108BD9-81ED-4DB2-BD59-A6C34878D82A}">
                    <a16:rowId xmlns:a16="http://schemas.microsoft.com/office/drawing/2014/main" val="3519861472"/>
                  </a:ext>
                </a:extLst>
              </a:tr>
              <a:tr h="342900">
                <a:tc>
                  <a:txBody>
                    <a:bodyPr/>
                    <a:lstStyle/>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Public </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sym typeface="Wingdings" pitchFamily="2" charset="2"/>
                        </a:rPr>
                        <a:t> </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Client side JavaScript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Front End</a:t>
                      </a:r>
                    </a:p>
                  </a:txBody>
                  <a:tcPr/>
                </a:tc>
                <a:extLst>
                  <a:ext uri="{0D108BD9-81ED-4DB2-BD59-A6C34878D82A}">
                    <a16:rowId xmlns:a16="http://schemas.microsoft.com/office/drawing/2014/main" val="2156999356"/>
                  </a:ext>
                </a:extLst>
              </a:tr>
              <a:tr h="342900">
                <a:tc>
                  <a:txBody>
                    <a:bodyPr/>
                    <a:lstStyle/>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Front End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extLst>
                  <a:ext uri="{0D108BD9-81ED-4DB2-BD59-A6C34878D82A}">
                    <a16:rowId xmlns:a16="http://schemas.microsoft.com/office/drawing/2014/main" val="4188559915"/>
                  </a:ext>
                </a:extLst>
              </a:tr>
            </a:tbl>
          </a:graphicData>
        </a:graphic>
      </p:graphicFrame>
    </p:spTree>
    <p:extLst>
      <p:ext uri="{BB962C8B-B14F-4D97-AF65-F5344CB8AC3E}">
        <p14:creationId xmlns:p14="http://schemas.microsoft.com/office/powerpoint/2010/main" val="37265793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64000">
              <a:schemeClr val="bg1"/>
            </a:gs>
            <a:gs pos="0">
              <a:schemeClr val="accent1">
                <a:lumMod val="75000"/>
              </a:schemeClr>
            </a:gs>
            <a:gs pos="26000">
              <a:schemeClr val="bg1"/>
            </a:gs>
            <a:gs pos="18000">
              <a:schemeClr val="bg1"/>
            </a:gs>
            <a:gs pos="8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66A36613-5F87-2640-8387-53C4B145B0CC}"/>
              </a:ext>
            </a:extLst>
          </p:cNvPr>
          <p:cNvGraphicFramePr>
            <a:graphicFrameLocks noGrp="1"/>
          </p:cNvGraphicFramePr>
          <p:nvPr>
            <p:extLst>
              <p:ext uri="{D42A27DB-BD31-4B8C-83A1-F6EECF244321}">
                <p14:modId xmlns:p14="http://schemas.microsoft.com/office/powerpoint/2010/main" val="2677464633"/>
              </p:ext>
            </p:extLst>
          </p:nvPr>
        </p:nvGraphicFramePr>
        <p:xfrm>
          <a:off x="1121011" y="960334"/>
          <a:ext cx="9734462" cy="5486400"/>
        </p:xfrm>
        <a:graphic>
          <a:graphicData uri="http://schemas.openxmlformats.org/drawingml/2006/table">
            <a:tbl>
              <a:tblPr firstRow="1" bandRow="1">
                <a:tableStyleId>{5940675A-B579-460E-94D1-54222C63F5DA}</a:tableStyleId>
              </a:tblPr>
              <a:tblGrid>
                <a:gridCol w="4510786">
                  <a:extLst>
                    <a:ext uri="{9D8B030D-6E8A-4147-A177-3AD203B41FA5}">
                      <a16:colId xmlns:a16="http://schemas.microsoft.com/office/drawing/2014/main" val="182523043"/>
                    </a:ext>
                  </a:extLst>
                </a:gridCol>
                <a:gridCol w="5223676">
                  <a:extLst>
                    <a:ext uri="{9D8B030D-6E8A-4147-A177-3AD203B41FA5}">
                      <a16:colId xmlns:a16="http://schemas.microsoft.com/office/drawing/2014/main" val="3564256088"/>
                    </a:ext>
                  </a:extLst>
                </a:gridCol>
              </a:tblGrid>
              <a:tr h="34518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Visual Studio Code</a:t>
                      </a:r>
                      <a:endParaRPr lang="en-US" sz="1800" b="1" dirty="0">
                        <a:solidFill>
                          <a:schemeClr val="tx1">
                            <a:lumMod val="85000"/>
                            <a:lumOff val="15000"/>
                          </a:schemeClr>
                        </a:solidFill>
                        <a:latin typeface="Calibri Light" panose="020F0302020204030204" pitchFamily="34" charset="0"/>
                        <a:cs typeface="Calibri Light" panose="020F030202020403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Library</a:t>
                      </a:r>
                      <a:endParaRPr lang="en-US" sz="1800" dirty="0">
                        <a:solidFill>
                          <a:schemeClr val="tx1">
                            <a:lumMod val="85000"/>
                            <a:lumOff val="15000"/>
                          </a:schemeClr>
                        </a:solidFill>
                        <a:latin typeface="Calibri Light" panose="020F0302020204030204" pitchFamily="34" charset="0"/>
                        <a:cs typeface="Calibri Light" panose="020F0302020204030204" pitchFamily="34" charset="0"/>
                      </a:endParaRPr>
                    </a:p>
                  </a:txBody>
                  <a:tcPr/>
                </a:tc>
                <a:extLst>
                  <a:ext uri="{0D108BD9-81ED-4DB2-BD59-A6C34878D82A}">
                    <a16:rowId xmlns:a16="http://schemas.microsoft.com/office/drawing/2014/main" val="1878916089"/>
                  </a:ext>
                </a:extLst>
              </a:tr>
              <a:tr h="350394">
                <a:tc>
                  <a:txBody>
                    <a:bodyPr/>
                    <a:lstStyle/>
                    <a:p>
                      <a:r>
                        <a:rPr lang="en-US" b="0" dirty="0"/>
                        <a:t>Node</a:t>
                      </a:r>
                    </a:p>
                  </a:txBody>
                  <a:tcPr/>
                </a:tc>
                <a:tc>
                  <a:txBody>
                    <a:bodyPr/>
                    <a:lstStyle/>
                    <a:p>
                      <a:r>
                        <a:rPr lang="en-US" dirty="0"/>
                        <a:t>Front End/UI</a:t>
                      </a:r>
                    </a:p>
                  </a:txBody>
                  <a:tcPr/>
                </a:tc>
                <a:extLst>
                  <a:ext uri="{0D108BD9-81ED-4DB2-BD59-A6C34878D82A}">
                    <a16:rowId xmlns:a16="http://schemas.microsoft.com/office/drawing/2014/main" val="542846818"/>
                  </a:ext>
                </a:extLst>
              </a:tr>
              <a:tr h="350394">
                <a:tc>
                  <a:txBody>
                    <a:bodyPr/>
                    <a:lstStyle/>
                    <a:p>
                      <a:r>
                        <a:rPr lang="en-US" dirty="0"/>
                        <a:t>Express web sever</a:t>
                      </a:r>
                    </a:p>
                  </a:txBody>
                  <a:tcPr/>
                </a:tc>
                <a:tc>
                  <a:txBody>
                    <a:bodyPr/>
                    <a:lstStyle/>
                    <a:p>
                      <a:r>
                        <a:rPr lang="en-US" dirty="0"/>
                        <a:t>PowerPoint</a:t>
                      </a:r>
                    </a:p>
                  </a:txBody>
                  <a:tcPr/>
                </a:tc>
                <a:extLst>
                  <a:ext uri="{0D108BD9-81ED-4DB2-BD59-A6C34878D82A}">
                    <a16:rowId xmlns:a16="http://schemas.microsoft.com/office/drawing/2014/main" val="1645210901"/>
                  </a:ext>
                </a:extLst>
              </a:tr>
              <a:tr h="350394">
                <a:tc>
                  <a:txBody>
                    <a:bodyPr/>
                    <a:lstStyle/>
                    <a:p>
                      <a:r>
                        <a:rPr lang="en-US" dirty="0"/>
                        <a:t>MySQL</a:t>
                      </a:r>
                    </a:p>
                  </a:txBody>
                  <a:tcPr/>
                </a:tc>
                <a:tc>
                  <a:txBody>
                    <a:bodyPr/>
                    <a:lstStyle/>
                    <a:p>
                      <a:r>
                        <a:rPr lang="en-US" dirty="0"/>
                        <a:t>JavaScript</a:t>
                      </a:r>
                    </a:p>
                  </a:txBody>
                  <a:tcPr/>
                </a:tc>
                <a:extLst>
                  <a:ext uri="{0D108BD9-81ED-4DB2-BD59-A6C34878D82A}">
                    <a16:rowId xmlns:a16="http://schemas.microsoft.com/office/drawing/2014/main" val="3657320987"/>
                  </a:ext>
                </a:extLst>
              </a:tr>
              <a:tr h="350394">
                <a:tc>
                  <a:txBody>
                    <a:bodyPr/>
                    <a:lstStyle/>
                    <a:p>
                      <a:r>
                        <a:rPr lang="en-US" dirty="0"/>
                        <a:t>Sequelize </a:t>
                      </a:r>
                    </a:p>
                  </a:txBody>
                  <a:tcPr/>
                </a:tc>
                <a:tc>
                  <a:txBody>
                    <a:bodyPr/>
                    <a:lstStyle/>
                    <a:p>
                      <a:r>
                        <a:rPr lang="en-US" dirty="0"/>
                        <a:t>CSS Framework- Foundation</a:t>
                      </a:r>
                    </a:p>
                  </a:txBody>
                  <a:tcPr/>
                </a:tc>
                <a:extLst>
                  <a:ext uri="{0D108BD9-81ED-4DB2-BD59-A6C34878D82A}">
                    <a16:rowId xmlns:a16="http://schemas.microsoft.com/office/drawing/2014/main" val="729639648"/>
                  </a:ext>
                </a:extLst>
              </a:tr>
              <a:tr h="350394">
                <a:tc>
                  <a:txBody>
                    <a:bodyPr/>
                    <a:lstStyle/>
                    <a:p>
                      <a:r>
                        <a:rPr lang="en-US" dirty="0"/>
                        <a:t>Db routes</a:t>
                      </a:r>
                    </a:p>
                  </a:txBody>
                  <a:tcPr/>
                </a:tc>
                <a:tc>
                  <a:txBody>
                    <a:bodyPr/>
                    <a:lstStyle/>
                    <a:p>
                      <a:r>
                        <a:rPr lang="en-US" dirty="0"/>
                        <a:t>API key- Indeed</a:t>
                      </a:r>
                    </a:p>
                  </a:txBody>
                  <a:tcPr/>
                </a:tc>
                <a:extLst>
                  <a:ext uri="{0D108BD9-81ED-4DB2-BD59-A6C34878D82A}">
                    <a16:rowId xmlns:a16="http://schemas.microsoft.com/office/drawing/2014/main" val="2633883248"/>
                  </a:ext>
                </a:extLst>
              </a:tr>
              <a:tr h="3503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Back End/ UX</a:t>
                      </a:r>
                    </a:p>
                  </a:txBody>
                  <a:tcPr/>
                </a:tc>
                <a:tc>
                  <a:txBody>
                    <a:bodyPr/>
                    <a:lstStyle/>
                    <a:p>
                      <a:r>
                        <a:rPr lang="en-US" dirty="0"/>
                        <a:t>Wireframe- draw.io</a:t>
                      </a:r>
                    </a:p>
                  </a:txBody>
                  <a:tcPr/>
                </a:tc>
                <a:extLst>
                  <a:ext uri="{0D108BD9-81ED-4DB2-BD59-A6C34878D82A}">
                    <a16:rowId xmlns:a16="http://schemas.microsoft.com/office/drawing/2014/main" val="2496176600"/>
                  </a:ext>
                </a:extLst>
              </a:tr>
              <a:tr h="350394">
                <a:tc>
                  <a:txBody>
                    <a:bodyPr/>
                    <a:lstStyle/>
                    <a:p>
                      <a:r>
                        <a:rPr lang="en-US" dirty="0"/>
                        <a:t>Heroku</a:t>
                      </a:r>
                    </a:p>
                  </a:txBody>
                  <a:tcPr/>
                </a:tc>
                <a:tc>
                  <a:txBody>
                    <a:bodyPr/>
                    <a:lstStyle/>
                    <a:p>
                      <a:r>
                        <a:rPr lang="en-US" dirty="0"/>
                        <a:t>GitHub</a:t>
                      </a:r>
                    </a:p>
                  </a:txBody>
                  <a:tcPr/>
                </a:tc>
                <a:extLst>
                  <a:ext uri="{0D108BD9-81ED-4DB2-BD59-A6C34878D82A}">
                    <a16:rowId xmlns:a16="http://schemas.microsoft.com/office/drawing/2014/main" val="574339197"/>
                  </a:ext>
                </a:extLst>
              </a:tr>
              <a:tr h="350394">
                <a:tc>
                  <a:txBody>
                    <a:bodyPr/>
                    <a:lstStyle/>
                    <a:p>
                      <a:r>
                        <a:rPr lang="en-US" dirty="0"/>
                        <a:t>Config</a:t>
                      </a:r>
                    </a:p>
                  </a:txBody>
                  <a:tcPr/>
                </a:tc>
                <a:tc>
                  <a:txBody>
                    <a:bodyPr/>
                    <a:lstStyle/>
                    <a:p>
                      <a:r>
                        <a:rPr lang="en-US" dirty="0"/>
                        <a:t>Config.json</a:t>
                      </a:r>
                    </a:p>
                  </a:txBody>
                  <a:tcPr/>
                </a:tc>
                <a:extLst>
                  <a:ext uri="{0D108BD9-81ED-4DB2-BD59-A6C34878D82A}">
                    <a16:rowId xmlns:a16="http://schemas.microsoft.com/office/drawing/2014/main" val="3882125113"/>
                  </a:ext>
                </a:extLst>
              </a:tr>
              <a:tr h="350394">
                <a:tc>
                  <a:txBody>
                    <a:bodyPr/>
                    <a:lstStyle/>
                    <a:p>
                      <a:r>
                        <a:rPr lang="en-US" dirty="0"/>
                        <a:t>Schema.sql</a:t>
                      </a:r>
                    </a:p>
                  </a:txBody>
                  <a:tcPr/>
                </a:tc>
                <a:tc>
                  <a:txBody>
                    <a:bodyPr/>
                    <a:lstStyle/>
                    <a:p>
                      <a:r>
                        <a:rPr lang="en-US" dirty="0"/>
                        <a:t>.travis.yml</a:t>
                      </a:r>
                    </a:p>
                  </a:txBody>
                  <a:tcPr/>
                </a:tc>
                <a:extLst>
                  <a:ext uri="{0D108BD9-81ED-4DB2-BD59-A6C34878D82A}">
                    <a16:rowId xmlns:a16="http://schemas.microsoft.com/office/drawing/2014/main" val="1775224757"/>
                  </a:ext>
                </a:extLst>
              </a:tr>
              <a:tr h="350394">
                <a:tc>
                  <a:txBody>
                    <a:bodyPr/>
                    <a:lstStyle/>
                    <a:p>
                      <a:r>
                        <a:rPr lang="en-US" dirty="0"/>
                        <a:t>Seed.js</a:t>
                      </a:r>
                    </a:p>
                  </a:txBody>
                  <a:tcPr/>
                </a:tc>
                <a:tc>
                  <a:txBody>
                    <a:bodyPr/>
                    <a:lstStyle/>
                    <a:p>
                      <a:r>
                        <a:rPr lang="en-US" dirty="0"/>
                        <a:t>Index.js</a:t>
                      </a:r>
                    </a:p>
                  </a:txBody>
                  <a:tcPr/>
                </a:tc>
                <a:extLst>
                  <a:ext uri="{0D108BD9-81ED-4DB2-BD59-A6C34878D82A}">
                    <a16:rowId xmlns:a16="http://schemas.microsoft.com/office/drawing/2014/main" val="850039129"/>
                  </a:ext>
                </a:extLst>
              </a:tr>
              <a:tr h="350394">
                <a:tc>
                  <a:txBody>
                    <a:bodyPr/>
                    <a:lstStyle/>
                    <a:p>
                      <a:r>
                        <a:rPr lang="en-US" dirty="0"/>
                        <a:t>Views</a:t>
                      </a:r>
                    </a:p>
                  </a:txBody>
                  <a:tcPr/>
                </a:tc>
                <a:tc>
                  <a:txBody>
                    <a:bodyPr/>
                    <a:lstStyle/>
                    <a:p>
                      <a:r>
                        <a:rPr lang="en-US" dirty="0"/>
                        <a:t>Package.json</a:t>
                      </a:r>
                    </a:p>
                  </a:txBody>
                  <a:tcPr/>
                </a:tc>
                <a:extLst>
                  <a:ext uri="{0D108BD9-81ED-4DB2-BD59-A6C34878D82A}">
                    <a16:rowId xmlns:a16="http://schemas.microsoft.com/office/drawing/2014/main" val="3175201464"/>
                  </a:ext>
                </a:extLst>
              </a:tr>
              <a:tr h="350394">
                <a:tc>
                  <a:txBody>
                    <a:bodyPr/>
                    <a:lstStyle/>
                    <a:p>
                      <a:r>
                        <a:rPr lang="en-US" dirty="0"/>
                        <a:t>Savedjobs.js</a:t>
                      </a:r>
                    </a:p>
                  </a:txBody>
                  <a:tcPr/>
                </a:tc>
                <a:tc>
                  <a:txBody>
                    <a:bodyPr/>
                    <a:lstStyle/>
                    <a:p>
                      <a:r>
                        <a:rPr lang="en-US" dirty="0"/>
                        <a:t>Node_modules</a:t>
                      </a:r>
                    </a:p>
                  </a:txBody>
                  <a:tcPr/>
                </a:tc>
                <a:extLst>
                  <a:ext uri="{0D108BD9-81ED-4DB2-BD59-A6C34878D82A}">
                    <a16:rowId xmlns:a16="http://schemas.microsoft.com/office/drawing/2014/main" val="3711871841"/>
                  </a:ext>
                </a:extLst>
              </a:tr>
              <a:tr h="350394">
                <a:tc>
                  <a:txBody>
                    <a:bodyPr/>
                    <a:lstStyle/>
                    <a:p>
                      <a:r>
                        <a:rPr lang="en-US" dirty="0"/>
                        <a:t>Models</a:t>
                      </a:r>
                    </a:p>
                  </a:txBody>
                  <a:tcPr/>
                </a:tc>
                <a:tc>
                  <a:txBody>
                    <a:bodyPr/>
                    <a:lstStyle/>
                    <a:p>
                      <a:r>
                        <a:rPr lang="en-US" dirty="0"/>
                        <a:t>.gitignore</a:t>
                      </a:r>
                    </a:p>
                  </a:txBody>
                  <a:tcPr/>
                </a:tc>
                <a:extLst>
                  <a:ext uri="{0D108BD9-81ED-4DB2-BD59-A6C34878D82A}">
                    <a16:rowId xmlns:a16="http://schemas.microsoft.com/office/drawing/2014/main" val="3885107576"/>
                  </a:ext>
                </a:extLst>
              </a:tr>
              <a:tr h="350394">
                <a:tc>
                  <a:txBody>
                    <a:bodyPr/>
                    <a:lstStyle/>
                    <a:p>
                      <a:r>
                        <a:rPr lang="en-US" dirty="0"/>
                        <a:t>.env</a:t>
                      </a:r>
                    </a:p>
                  </a:txBody>
                  <a:tcPr/>
                </a:tc>
                <a:tc>
                  <a:txBody>
                    <a:bodyPr/>
                    <a:lstStyle/>
                    <a:p>
                      <a:r>
                        <a:rPr lang="en-US" dirty="0"/>
                        <a:t>Package-lock.json</a:t>
                      </a:r>
                    </a:p>
                  </a:txBody>
                  <a:tcPr/>
                </a:tc>
                <a:extLst>
                  <a:ext uri="{0D108BD9-81ED-4DB2-BD59-A6C34878D82A}">
                    <a16:rowId xmlns:a16="http://schemas.microsoft.com/office/drawing/2014/main" val="2133527408"/>
                  </a:ext>
                </a:extLst>
              </a:tr>
            </a:tbl>
          </a:graphicData>
        </a:graphic>
      </p:graphicFrame>
      <p:sp>
        <p:nvSpPr>
          <p:cNvPr id="5" name="Rectangle 4">
            <a:extLst>
              <a:ext uri="{FF2B5EF4-FFF2-40B4-BE49-F238E27FC236}">
                <a16:creationId xmlns:a16="http://schemas.microsoft.com/office/drawing/2014/main" id="{A3E7F314-14EB-504A-8C19-3078682C43E1}"/>
              </a:ext>
            </a:extLst>
          </p:cNvPr>
          <p:cNvSpPr/>
          <p:nvPr/>
        </p:nvSpPr>
        <p:spPr>
          <a:xfrm>
            <a:off x="4572727" y="161164"/>
            <a:ext cx="2831031" cy="400110"/>
          </a:xfrm>
          <a:prstGeom prst="rect">
            <a:avLst/>
          </a:prstGeom>
        </p:spPr>
        <p:txBody>
          <a:bodyPr wrap="none">
            <a:spAutoFit/>
          </a:bodyPr>
          <a:lstStyle/>
          <a:p>
            <a:r>
              <a:rPr lang="en-US" sz="2000" b="1" dirty="0">
                <a:latin typeface="Calibri Light" panose="020F0302020204030204" pitchFamily="34" charset="0"/>
                <a:cs typeface="Calibri Light" panose="020F0302020204030204" pitchFamily="34" charset="0"/>
              </a:rPr>
              <a:t>Process: Technology Used</a:t>
            </a:r>
            <a:endParaRPr lang="en-US" sz="2000" dirty="0"/>
          </a:p>
        </p:txBody>
      </p:sp>
    </p:spTree>
    <p:extLst>
      <p:ext uri="{BB962C8B-B14F-4D97-AF65-F5344CB8AC3E}">
        <p14:creationId xmlns:p14="http://schemas.microsoft.com/office/powerpoint/2010/main" val="19951931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64000">
              <a:schemeClr val="bg1"/>
            </a:gs>
            <a:gs pos="0">
              <a:schemeClr val="accent1">
                <a:lumMod val="75000"/>
              </a:schemeClr>
            </a:gs>
            <a:gs pos="17000">
              <a:schemeClr val="bg1"/>
            </a:gs>
            <a:gs pos="16000">
              <a:schemeClr val="bg1"/>
            </a:gs>
            <a:gs pos="1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2E9A5980-56CE-464C-B3FF-2ECA868B09F4}"/>
              </a:ext>
            </a:extLst>
          </p:cNvPr>
          <p:cNvGraphicFramePr>
            <a:graphicFrameLocks noGrp="1"/>
          </p:cNvGraphicFramePr>
          <p:nvPr>
            <p:extLst>
              <p:ext uri="{D42A27DB-BD31-4B8C-83A1-F6EECF244321}">
                <p14:modId xmlns:p14="http://schemas.microsoft.com/office/powerpoint/2010/main" val="1480624649"/>
              </p:ext>
            </p:extLst>
          </p:nvPr>
        </p:nvGraphicFramePr>
        <p:xfrm>
          <a:off x="483511" y="1103422"/>
          <a:ext cx="11215176" cy="4458810"/>
        </p:xfrm>
        <a:graphic>
          <a:graphicData uri="http://schemas.openxmlformats.org/drawingml/2006/table">
            <a:tbl>
              <a:tblPr firstRow="1" bandRow="1">
                <a:tableStyleId>{5940675A-B579-460E-94D1-54222C63F5DA}</a:tableStyleId>
              </a:tblPr>
              <a:tblGrid>
                <a:gridCol w="4333226">
                  <a:extLst>
                    <a:ext uri="{9D8B030D-6E8A-4147-A177-3AD203B41FA5}">
                      <a16:colId xmlns:a16="http://schemas.microsoft.com/office/drawing/2014/main" val="2472718168"/>
                    </a:ext>
                  </a:extLst>
                </a:gridCol>
                <a:gridCol w="3440975">
                  <a:extLst>
                    <a:ext uri="{9D8B030D-6E8A-4147-A177-3AD203B41FA5}">
                      <a16:colId xmlns:a16="http://schemas.microsoft.com/office/drawing/2014/main" val="3896998125"/>
                    </a:ext>
                  </a:extLst>
                </a:gridCol>
                <a:gridCol w="3440975">
                  <a:extLst>
                    <a:ext uri="{9D8B030D-6E8A-4147-A177-3AD203B41FA5}">
                      <a16:colId xmlns:a16="http://schemas.microsoft.com/office/drawing/2014/main" val="226669328"/>
                    </a:ext>
                  </a:extLst>
                </a:gridCol>
              </a:tblGrid>
              <a:tr h="385931">
                <a:tc>
                  <a:txBody>
                    <a:bodyPr/>
                    <a:lstStyle/>
                    <a:p>
                      <a:r>
                        <a:rPr lang="en-US" b="1" dirty="0">
                          <a:solidFill>
                            <a:schemeClr val="tx1"/>
                          </a:solidFill>
                        </a:rPr>
                        <a:t>Project Workflow and Summary</a:t>
                      </a:r>
                    </a:p>
                  </a:txBody>
                  <a:tcPr/>
                </a:tc>
                <a:tc>
                  <a:txBody>
                    <a:bodyPr/>
                    <a:lstStyle/>
                    <a:p>
                      <a:r>
                        <a:rPr lang="en-US" b="1" dirty="0">
                          <a:solidFill>
                            <a:schemeClr val="tx1"/>
                          </a:solidFill>
                        </a:rPr>
                        <a:t>Description and Items Used</a:t>
                      </a:r>
                    </a:p>
                  </a:txBody>
                  <a:tcPr/>
                </a:tc>
                <a:tc>
                  <a:txBody>
                    <a:bodyPr/>
                    <a:lstStyle/>
                    <a:p>
                      <a:r>
                        <a:rPr lang="en-US" b="1" dirty="0">
                          <a:solidFill>
                            <a:schemeClr val="tx1"/>
                          </a:solidFill>
                        </a:rPr>
                        <a:t>Status</a:t>
                      </a:r>
                    </a:p>
                  </a:txBody>
                  <a:tcPr/>
                </a:tc>
                <a:extLst>
                  <a:ext uri="{0D108BD9-81ED-4DB2-BD59-A6C34878D82A}">
                    <a16:rowId xmlns:a16="http://schemas.microsoft.com/office/drawing/2014/main" val="537068736"/>
                  </a:ext>
                </a:extLst>
              </a:tr>
              <a:tr h="0">
                <a:tc>
                  <a:txBody>
                    <a:bodyPr/>
                    <a:lstStyle/>
                    <a:p>
                      <a:r>
                        <a:rPr lang="en-US" dirty="0"/>
                        <a:t>Project idea, plan</a:t>
                      </a:r>
                    </a:p>
                  </a:txBody>
                  <a:tcPr/>
                </a:tc>
                <a:tc>
                  <a:txBody>
                    <a:bodyPr/>
                    <a:lstStyle/>
                    <a:p>
                      <a:r>
                        <a:rPr lang="en-US" dirty="0"/>
                        <a:t>Decided on the first day</a:t>
                      </a:r>
                    </a:p>
                  </a:txBody>
                  <a:tcPr/>
                </a:tc>
                <a:tc>
                  <a:txBody>
                    <a:bodyPr/>
                    <a:lstStyle/>
                    <a:p>
                      <a:r>
                        <a:rPr lang="en-US" dirty="0"/>
                        <a:t>Done</a:t>
                      </a:r>
                    </a:p>
                  </a:txBody>
                  <a:tcPr/>
                </a:tc>
                <a:extLst>
                  <a:ext uri="{0D108BD9-81ED-4DB2-BD59-A6C34878D82A}">
                    <a16:rowId xmlns:a16="http://schemas.microsoft.com/office/drawing/2014/main" val="3336827963"/>
                  </a:ext>
                </a:extLst>
              </a:tr>
              <a:tr h="385931">
                <a:tc>
                  <a:txBody>
                    <a:bodyPr/>
                    <a:lstStyle/>
                    <a:p>
                      <a:r>
                        <a:rPr lang="en-US" dirty="0"/>
                        <a:t>Workflow and wireframe</a:t>
                      </a:r>
                    </a:p>
                  </a:txBody>
                  <a:tcPr/>
                </a:tc>
                <a:tc>
                  <a:txBody>
                    <a:bodyPr/>
                    <a:lstStyle/>
                    <a:p>
                      <a:r>
                        <a:rPr lang="en-US" dirty="0"/>
                        <a:t>Draw.io</a:t>
                      </a:r>
                    </a:p>
                  </a:txBody>
                  <a:tcPr/>
                </a:tc>
                <a:tc>
                  <a:txBody>
                    <a:bodyPr/>
                    <a:lstStyle/>
                    <a:p>
                      <a:r>
                        <a:rPr lang="en-US" dirty="0"/>
                        <a:t>Done</a:t>
                      </a:r>
                    </a:p>
                  </a:txBody>
                  <a:tcPr/>
                </a:tc>
                <a:extLst>
                  <a:ext uri="{0D108BD9-81ED-4DB2-BD59-A6C34878D82A}">
                    <a16:rowId xmlns:a16="http://schemas.microsoft.com/office/drawing/2014/main" val="653655101"/>
                  </a:ext>
                </a:extLst>
              </a:tr>
              <a:tr h="385931">
                <a:tc>
                  <a:txBody>
                    <a:bodyPr/>
                    <a:lstStyle/>
                    <a:p>
                      <a:r>
                        <a:rPr lang="en-US" dirty="0"/>
                        <a:t>Research Job search API</a:t>
                      </a:r>
                    </a:p>
                  </a:txBody>
                  <a:tcPr/>
                </a:tc>
                <a:tc>
                  <a:txBody>
                    <a:bodyPr/>
                    <a:lstStyle/>
                    <a:p>
                      <a:r>
                        <a:rPr lang="en-US" dirty="0"/>
                        <a:t>GitHub </a:t>
                      </a:r>
                    </a:p>
                  </a:txBody>
                  <a:tcPr/>
                </a:tc>
                <a:tc>
                  <a:txBody>
                    <a:bodyPr/>
                    <a:lstStyle/>
                    <a:p>
                      <a:r>
                        <a:rPr lang="en-US" dirty="0"/>
                        <a:t>Done</a:t>
                      </a:r>
                    </a:p>
                  </a:txBody>
                  <a:tcPr/>
                </a:tc>
                <a:extLst>
                  <a:ext uri="{0D108BD9-81ED-4DB2-BD59-A6C34878D82A}">
                    <a16:rowId xmlns:a16="http://schemas.microsoft.com/office/drawing/2014/main" val="2971044277"/>
                  </a:ext>
                </a:extLst>
              </a:tr>
              <a:tr h="0">
                <a:tc>
                  <a:txBody>
                    <a:bodyPr/>
                    <a:lstStyle/>
                    <a:p>
                      <a:r>
                        <a:rPr lang="en-US" dirty="0"/>
                        <a:t>Setting up VSC with proper files</a:t>
                      </a:r>
                    </a:p>
                  </a:txBody>
                  <a:tcPr/>
                </a:tc>
                <a:tc>
                  <a:txBody>
                    <a:bodyPr/>
                    <a:lstStyle/>
                    <a:p>
                      <a:r>
                        <a:rPr lang="en-US" dirty="0"/>
                        <a:t>Set up on the first day</a:t>
                      </a:r>
                    </a:p>
                  </a:txBody>
                  <a:tcPr/>
                </a:tc>
                <a:tc>
                  <a:txBody>
                    <a:bodyPr/>
                    <a:lstStyle/>
                    <a:p>
                      <a:r>
                        <a:rPr lang="en-US" dirty="0"/>
                        <a:t>Done</a:t>
                      </a:r>
                    </a:p>
                  </a:txBody>
                  <a:tcPr/>
                </a:tc>
                <a:extLst>
                  <a:ext uri="{0D108BD9-81ED-4DB2-BD59-A6C34878D82A}">
                    <a16:rowId xmlns:a16="http://schemas.microsoft.com/office/drawing/2014/main" val="2003097037"/>
                  </a:ext>
                </a:extLst>
              </a:tr>
              <a:tr h="385931">
                <a:tc>
                  <a:txBody>
                    <a:bodyPr/>
                    <a:lstStyle/>
                    <a:p>
                      <a:r>
                        <a:rPr lang="en-US" dirty="0"/>
                        <a:t>CSS Framework</a:t>
                      </a:r>
                    </a:p>
                  </a:txBody>
                  <a:tcPr/>
                </a:tc>
                <a:tc>
                  <a:txBody>
                    <a:bodyPr/>
                    <a:lstStyle/>
                    <a:p>
                      <a:r>
                        <a:rPr lang="en-US" dirty="0"/>
                        <a:t>Foundation</a:t>
                      </a:r>
                    </a:p>
                  </a:txBody>
                  <a:tcPr/>
                </a:tc>
                <a:tc>
                  <a:txBody>
                    <a:bodyPr/>
                    <a:lstStyle/>
                    <a:p>
                      <a:r>
                        <a:rPr lang="en-US" dirty="0"/>
                        <a:t>Done</a:t>
                      </a:r>
                    </a:p>
                  </a:txBody>
                  <a:tcPr/>
                </a:tc>
                <a:extLst>
                  <a:ext uri="{0D108BD9-81ED-4DB2-BD59-A6C34878D82A}">
                    <a16:rowId xmlns:a16="http://schemas.microsoft.com/office/drawing/2014/main" val="4073921873"/>
                  </a:ext>
                </a:extLst>
              </a:tr>
              <a:tr h="385931">
                <a:tc>
                  <a:txBody>
                    <a:bodyPr/>
                    <a:lstStyle/>
                    <a:p>
                      <a:r>
                        <a:rPr lang="en-US" dirty="0"/>
                        <a:t>Front End/ UI</a:t>
                      </a:r>
                    </a:p>
                  </a:txBody>
                  <a:tcPr/>
                </a:tc>
                <a:tc>
                  <a:txBody>
                    <a:bodyPr/>
                    <a:lstStyle/>
                    <a:p>
                      <a:r>
                        <a:rPr lang="en-US" dirty="0"/>
                        <a:t>Front End- Teddy</a:t>
                      </a:r>
                    </a:p>
                  </a:txBody>
                  <a:tcPr/>
                </a:tc>
                <a:tc>
                  <a:txBody>
                    <a:bodyPr/>
                    <a:lstStyle/>
                    <a:p>
                      <a:r>
                        <a:rPr lang="en-US" dirty="0"/>
                        <a:t>Done</a:t>
                      </a:r>
                    </a:p>
                  </a:txBody>
                  <a:tcPr/>
                </a:tc>
                <a:extLst>
                  <a:ext uri="{0D108BD9-81ED-4DB2-BD59-A6C34878D82A}">
                    <a16:rowId xmlns:a16="http://schemas.microsoft.com/office/drawing/2014/main" val="2450218816"/>
                  </a:ext>
                </a:extLst>
              </a:tr>
              <a:tr h="385931">
                <a:tc>
                  <a:txBody>
                    <a:bodyPr/>
                    <a:lstStyle/>
                    <a:p>
                      <a:r>
                        <a:rPr lang="en-US" dirty="0"/>
                        <a:t>Back End/ UX</a:t>
                      </a:r>
                    </a:p>
                  </a:txBody>
                  <a:tcPr/>
                </a:tc>
                <a:tc>
                  <a:txBody>
                    <a:bodyPr/>
                    <a:lstStyle/>
                    <a:p>
                      <a:r>
                        <a:rPr lang="en-US" dirty="0"/>
                        <a:t>Back End- Sam and Pia</a:t>
                      </a:r>
                    </a:p>
                  </a:txBody>
                  <a:tcPr/>
                </a:tc>
                <a:tc>
                  <a:txBody>
                    <a:bodyPr/>
                    <a:lstStyle/>
                    <a:p>
                      <a:r>
                        <a:rPr lang="en-US" dirty="0"/>
                        <a:t>Done</a:t>
                      </a:r>
                    </a:p>
                  </a:txBody>
                  <a:tcPr/>
                </a:tc>
                <a:extLst>
                  <a:ext uri="{0D108BD9-81ED-4DB2-BD59-A6C34878D82A}">
                    <a16:rowId xmlns:a16="http://schemas.microsoft.com/office/drawing/2014/main" val="3431341026"/>
                  </a:ext>
                </a:extLst>
              </a:tr>
              <a:tr h="385693">
                <a:tc>
                  <a:txBody>
                    <a:bodyPr/>
                    <a:lstStyle/>
                    <a:p>
                      <a:r>
                        <a:rPr lang="en-US" dirty="0"/>
                        <a:t>Debugging</a:t>
                      </a:r>
                    </a:p>
                  </a:txBody>
                  <a:tcPr/>
                </a:tc>
                <a:tc>
                  <a:txBody>
                    <a:bodyPr/>
                    <a:lstStyle/>
                    <a:p>
                      <a:r>
                        <a:rPr lang="en-US" dirty="0"/>
                        <a:t>Debugging</a:t>
                      </a:r>
                    </a:p>
                  </a:txBody>
                  <a:tcPr/>
                </a:tc>
                <a:tc>
                  <a:txBody>
                    <a:bodyPr/>
                    <a:lstStyle/>
                    <a:p>
                      <a:r>
                        <a:rPr lang="en-US" dirty="0"/>
                        <a:t>Done</a:t>
                      </a:r>
                    </a:p>
                  </a:txBody>
                  <a:tcPr/>
                </a:tc>
                <a:extLst>
                  <a:ext uri="{0D108BD9-81ED-4DB2-BD59-A6C34878D82A}">
                    <a16:rowId xmlns:a16="http://schemas.microsoft.com/office/drawing/2014/main" val="1291106498"/>
                  </a:ext>
                </a:extLst>
              </a:tr>
              <a:tr h="385931">
                <a:tc>
                  <a:txBody>
                    <a:bodyPr/>
                    <a:lstStyle/>
                    <a:p>
                      <a:r>
                        <a:rPr lang="en-US" dirty="0"/>
                        <a:t>PowerPoint Presentation</a:t>
                      </a:r>
                    </a:p>
                  </a:txBody>
                  <a:tcPr/>
                </a:tc>
                <a:tc>
                  <a:txBody>
                    <a:bodyPr/>
                    <a:lstStyle/>
                    <a:p>
                      <a:r>
                        <a:rPr lang="en-US" dirty="0"/>
                        <a:t>Started the presentation on the first day and added along</a:t>
                      </a:r>
                    </a:p>
                  </a:txBody>
                  <a:tcPr/>
                </a:tc>
                <a:tc>
                  <a:txBody>
                    <a:bodyPr/>
                    <a:lstStyle/>
                    <a:p>
                      <a:r>
                        <a:rPr lang="en-US" dirty="0"/>
                        <a:t>Done</a:t>
                      </a:r>
                    </a:p>
                  </a:txBody>
                  <a:tcPr/>
                </a:tc>
                <a:extLst>
                  <a:ext uri="{0D108BD9-81ED-4DB2-BD59-A6C34878D82A}">
                    <a16:rowId xmlns:a16="http://schemas.microsoft.com/office/drawing/2014/main" val="3785105172"/>
                  </a:ext>
                </a:extLst>
              </a:tr>
              <a:tr h="385931">
                <a:tc>
                  <a:txBody>
                    <a:bodyPr/>
                    <a:lstStyle/>
                    <a:p>
                      <a:r>
                        <a:rPr lang="en-US" dirty="0"/>
                        <a:t>README</a:t>
                      </a:r>
                    </a:p>
                  </a:txBody>
                  <a:tcPr/>
                </a:tc>
                <a:tc>
                  <a:txBody>
                    <a:bodyPr/>
                    <a:lstStyle/>
                    <a:p>
                      <a:r>
                        <a:rPr lang="en-US" dirty="0"/>
                        <a:t>README created</a:t>
                      </a:r>
                    </a:p>
                  </a:txBody>
                  <a:tcPr/>
                </a:tc>
                <a:tc>
                  <a:txBody>
                    <a:bodyPr/>
                    <a:lstStyle/>
                    <a:p>
                      <a:r>
                        <a:rPr lang="en-US" dirty="0"/>
                        <a:t>Done</a:t>
                      </a:r>
                    </a:p>
                  </a:txBody>
                  <a:tcPr/>
                </a:tc>
                <a:extLst>
                  <a:ext uri="{0D108BD9-81ED-4DB2-BD59-A6C34878D82A}">
                    <a16:rowId xmlns:a16="http://schemas.microsoft.com/office/drawing/2014/main" val="1581898064"/>
                  </a:ext>
                </a:extLst>
              </a:tr>
            </a:tbl>
          </a:graphicData>
        </a:graphic>
      </p:graphicFrame>
      <p:sp>
        <p:nvSpPr>
          <p:cNvPr id="6" name="TextBox 5">
            <a:extLst>
              <a:ext uri="{FF2B5EF4-FFF2-40B4-BE49-F238E27FC236}">
                <a16:creationId xmlns:a16="http://schemas.microsoft.com/office/drawing/2014/main" id="{31CE68DE-C296-C240-AEE6-A07FC00AA2B4}"/>
              </a:ext>
            </a:extLst>
          </p:cNvPr>
          <p:cNvSpPr txBox="1"/>
          <p:nvPr/>
        </p:nvSpPr>
        <p:spPr>
          <a:xfrm>
            <a:off x="5031640" y="209042"/>
            <a:ext cx="1395190" cy="400110"/>
          </a:xfrm>
          <a:prstGeom prst="rect">
            <a:avLst/>
          </a:prstGeom>
          <a:noFill/>
        </p:spPr>
        <p:txBody>
          <a:bodyPr wrap="none" rtlCol="0">
            <a:spAutoFit/>
          </a:bodyPr>
          <a:lstStyle/>
          <a:p>
            <a:r>
              <a:rPr lang="en-US" b="1" dirty="0"/>
              <a:t>Status </a:t>
            </a:r>
            <a:r>
              <a:rPr lang="en-US" sz="2000" b="1" dirty="0"/>
              <a:t>Table</a:t>
            </a:r>
          </a:p>
        </p:txBody>
      </p:sp>
    </p:spTree>
    <p:extLst>
      <p:ext uri="{BB962C8B-B14F-4D97-AF65-F5344CB8AC3E}">
        <p14:creationId xmlns:p14="http://schemas.microsoft.com/office/powerpoint/2010/main" val="2850559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64000">
              <a:schemeClr val="bg1"/>
            </a:gs>
            <a:gs pos="0">
              <a:schemeClr val="accent1">
                <a:lumMod val="75000"/>
              </a:schemeClr>
            </a:gs>
            <a:gs pos="17000">
              <a:schemeClr val="bg1"/>
            </a:gs>
            <a:gs pos="24000">
              <a:schemeClr val="bg1"/>
            </a:gs>
            <a:gs pos="12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A72B76-E22B-0F4B-A5D1-51D36E33DA1A}"/>
              </a:ext>
            </a:extLst>
          </p:cNvPr>
          <p:cNvSpPr/>
          <p:nvPr/>
        </p:nvSpPr>
        <p:spPr>
          <a:xfrm>
            <a:off x="838200" y="1026460"/>
            <a:ext cx="1693985" cy="400110"/>
          </a:xfrm>
          <a:prstGeom prst="rect">
            <a:avLst/>
          </a:prstGeom>
        </p:spPr>
        <p:txBody>
          <a:bodyPr wrap="square">
            <a:spAutoFit/>
          </a:bodyPr>
          <a:lstStyle/>
          <a:p>
            <a:r>
              <a:rPr lang="en-US" sz="2000" b="1" dirty="0"/>
              <a:t>Challenges</a:t>
            </a:r>
            <a:r>
              <a:rPr lang="en-US" dirty="0"/>
              <a:t>:</a:t>
            </a:r>
          </a:p>
        </p:txBody>
      </p:sp>
      <p:graphicFrame>
        <p:nvGraphicFramePr>
          <p:cNvPr id="7" name="Table 6">
            <a:extLst>
              <a:ext uri="{FF2B5EF4-FFF2-40B4-BE49-F238E27FC236}">
                <a16:creationId xmlns:a16="http://schemas.microsoft.com/office/drawing/2014/main" id="{88E2647D-387B-A245-8BC3-3A68BCB22B4A}"/>
              </a:ext>
            </a:extLst>
          </p:cNvPr>
          <p:cNvGraphicFramePr>
            <a:graphicFrameLocks noGrp="1"/>
          </p:cNvGraphicFramePr>
          <p:nvPr>
            <p:extLst>
              <p:ext uri="{D42A27DB-BD31-4B8C-83A1-F6EECF244321}">
                <p14:modId xmlns:p14="http://schemas.microsoft.com/office/powerpoint/2010/main" val="1404802291"/>
              </p:ext>
            </p:extLst>
          </p:nvPr>
        </p:nvGraphicFramePr>
        <p:xfrm>
          <a:off x="838200" y="1825624"/>
          <a:ext cx="4819650" cy="2247462"/>
        </p:xfrm>
        <a:graphic>
          <a:graphicData uri="http://schemas.openxmlformats.org/drawingml/2006/table">
            <a:tbl>
              <a:tblPr firstRow="1" bandRow="1">
                <a:tableStyleId>{5940675A-B579-460E-94D1-54222C63F5DA}</a:tableStyleId>
              </a:tblPr>
              <a:tblGrid>
                <a:gridCol w="4819650">
                  <a:extLst>
                    <a:ext uri="{9D8B030D-6E8A-4147-A177-3AD203B41FA5}">
                      <a16:colId xmlns:a16="http://schemas.microsoft.com/office/drawing/2014/main" val="1426328957"/>
                    </a:ext>
                  </a:extLst>
                </a:gridCol>
              </a:tblGrid>
              <a:tr h="510344">
                <a:tc>
                  <a:txBody>
                    <a:bodyPr/>
                    <a:lstStyle/>
                    <a:p>
                      <a:r>
                        <a:rPr lang="en-US" sz="1800" dirty="0"/>
                        <a:t>We applied for an Indeed API, however, we didn’t hear back from the company</a:t>
                      </a:r>
                    </a:p>
                  </a:txBody>
                  <a:tcPr/>
                </a:tc>
                <a:extLst>
                  <a:ext uri="{0D108BD9-81ED-4DB2-BD59-A6C34878D82A}">
                    <a16:rowId xmlns:a16="http://schemas.microsoft.com/office/drawing/2014/main" val="2895288287"/>
                  </a:ext>
                </a:extLst>
              </a:tr>
              <a:tr h="510344">
                <a:tc>
                  <a:txBody>
                    <a:bodyPr/>
                    <a:lstStyle/>
                    <a:p>
                      <a:r>
                        <a:rPr lang="en-US" sz="1800" dirty="0"/>
                        <a:t>GitHub- Master Branch</a:t>
                      </a:r>
                    </a:p>
                  </a:txBody>
                  <a:tcPr/>
                </a:tc>
                <a:extLst>
                  <a:ext uri="{0D108BD9-81ED-4DB2-BD59-A6C34878D82A}">
                    <a16:rowId xmlns:a16="http://schemas.microsoft.com/office/drawing/2014/main" val="1662931268"/>
                  </a:ext>
                </a:extLst>
              </a:tr>
              <a:tr h="510344">
                <a:tc>
                  <a:txBody>
                    <a:bodyPr/>
                    <a:lstStyle/>
                    <a:p>
                      <a:r>
                        <a:rPr lang="en-US" dirty="0"/>
                        <a:t>Mini challenges- debugging</a:t>
                      </a:r>
                    </a:p>
                  </a:txBody>
                  <a:tcPr/>
                </a:tc>
                <a:extLst>
                  <a:ext uri="{0D108BD9-81ED-4DB2-BD59-A6C34878D82A}">
                    <a16:rowId xmlns:a16="http://schemas.microsoft.com/office/drawing/2014/main" val="877208835"/>
                  </a:ext>
                </a:extLst>
              </a:tr>
              <a:tr h="586694">
                <a:tc>
                  <a:txBody>
                    <a:bodyPr/>
                    <a:lstStyle/>
                    <a:p>
                      <a:r>
                        <a:rPr lang="en-US" dirty="0"/>
                        <a:t>Ted’s computer and zoom’s hate against him</a:t>
                      </a:r>
                    </a:p>
                  </a:txBody>
                  <a:tcPr/>
                </a:tc>
                <a:extLst>
                  <a:ext uri="{0D108BD9-81ED-4DB2-BD59-A6C34878D82A}">
                    <a16:rowId xmlns:a16="http://schemas.microsoft.com/office/drawing/2014/main" val="876738249"/>
                  </a:ext>
                </a:extLst>
              </a:tr>
            </a:tbl>
          </a:graphicData>
        </a:graphic>
      </p:graphicFrame>
      <p:sp>
        <p:nvSpPr>
          <p:cNvPr id="8" name="TextBox 7">
            <a:extLst>
              <a:ext uri="{FF2B5EF4-FFF2-40B4-BE49-F238E27FC236}">
                <a16:creationId xmlns:a16="http://schemas.microsoft.com/office/drawing/2014/main" id="{0BDDCA9E-A4BE-D24E-A867-892AA1FACD35}"/>
              </a:ext>
            </a:extLst>
          </p:cNvPr>
          <p:cNvSpPr txBox="1"/>
          <p:nvPr/>
        </p:nvSpPr>
        <p:spPr>
          <a:xfrm>
            <a:off x="6169269" y="1026460"/>
            <a:ext cx="1277914" cy="400110"/>
          </a:xfrm>
          <a:prstGeom prst="rect">
            <a:avLst/>
          </a:prstGeom>
          <a:noFill/>
        </p:spPr>
        <p:txBody>
          <a:bodyPr wrap="none" rtlCol="0">
            <a:spAutoFit/>
          </a:bodyPr>
          <a:lstStyle/>
          <a:p>
            <a:r>
              <a:rPr lang="en-US" sz="2000" b="1" dirty="0"/>
              <a:t>Successes</a:t>
            </a:r>
            <a:r>
              <a:rPr lang="en-US" dirty="0"/>
              <a:t>:</a:t>
            </a:r>
          </a:p>
        </p:txBody>
      </p:sp>
      <p:graphicFrame>
        <p:nvGraphicFramePr>
          <p:cNvPr id="9" name="Table 8">
            <a:extLst>
              <a:ext uri="{FF2B5EF4-FFF2-40B4-BE49-F238E27FC236}">
                <a16:creationId xmlns:a16="http://schemas.microsoft.com/office/drawing/2014/main" id="{7C139AC9-2D6F-6641-ABC6-B53C02E9B148}"/>
              </a:ext>
            </a:extLst>
          </p:cNvPr>
          <p:cNvGraphicFramePr>
            <a:graphicFrameLocks noGrp="1"/>
          </p:cNvGraphicFramePr>
          <p:nvPr>
            <p:extLst>
              <p:ext uri="{D42A27DB-BD31-4B8C-83A1-F6EECF244321}">
                <p14:modId xmlns:p14="http://schemas.microsoft.com/office/powerpoint/2010/main" val="1952641897"/>
              </p:ext>
            </p:extLst>
          </p:nvPr>
        </p:nvGraphicFramePr>
        <p:xfrm>
          <a:off x="6169269" y="1825624"/>
          <a:ext cx="4789244" cy="2264907"/>
        </p:xfrm>
        <a:graphic>
          <a:graphicData uri="http://schemas.openxmlformats.org/drawingml/2006/table">
            <a:tbl>
              <a:tblPr firstRow="1" bandRow="1">
                <a:tableStyleId>{5940675A-B579-460E-94D1-54222C63F5DA}</a:tableStyleId>
              </a:tblPr>
              <a:tblGrid>
                <a:gridCol w="4789244">
                  <a:extLst>
                    <a:ext uri="{9D8B030D-6E8A-4147-A177-3AD203B41FA5}">
                      <a16:colId xmlns:a16="http://schemas.microsoft.com/office/drawing/2014/main" val="4079140954"/>
                    </a:ext>
                  </a:extLst>
                </a:gridCol>
              </a:tblGrid>
              <a:tr h="541609">
                <a:tc>
                  <a:txBody>
                    <a:bodyPr/>
                    <a:lstStyle/>
                    <a:p>
                      <a:r>
                        <a:rPr lang="en-US" sz="1800" dirty="0"/>
                        <a:t>Planning out the project</a:t>
                      </a:r>
                    </a:p>
                  </a:txBody>
                  <a:tcPr/>
                </a:tc>
                <a:extLst>
                  <a:ext uri="{0D108BD9-81ED-4DB2-BD59-A6C34878D82A}">
                    <a16:rowId xmlns:a16="http://schemas.microsoft.com/office/drawing/2014/main" val="1388985057"/>
                  </a:ext>
                </a:extLst>
              </a:tr>
              <a:tr h="541609">
                <a:tc>
                  <a:txBody>
                    <a:bodyPr/>
                    <a:lstStyle/>
                    <a:p>
                      <a:r>
                        <a:rPr lang="en-US" sz="1800" dirty="0"/>
                        <a:t>Splitting up the project</a:t>
                      </a:r>
                    </a:p>
                  </a:txBody>
                  <a:tcPr/>
                </a:tc>
                <a:extLst>
                  <a:ext uri="{0D108BD9-81ED-4DB2-BD59-A6C34878D82A}">
                    <a16:rowId xmlns:a16="http://schemas.microsoft.com/office/drawing/2014/main" val="1834807071"/>
                  </a:ext>
                </a:extLst>
              </a:tr>
              <a:tr h="541609">
                <a:tc>
                  <a:txBody>
                    <a:bodyPr/>
                    <a:lstStyle/>
                    <a:p>
                      <a:r>
                        <a:rPr lang="en-US" dirty="0"/>
                        <a:t>Finishing up in a timely manner</a:t>
                      </a:r>
                    </a:p>
                  </a:txBody>
                  <a:tcPr/>
                </a:tc>
                <a:extLst>
                  <a:ext uri="{0D108BD9-81ED-4DB2-BD59-A6C34878D82A}">
                    <a16:rowId xmlns:a16="http://schemas.microsoft.com/office/drawing/2014/main" val="305597986"/>
                  </a:ext>
                </a:extLst>
              </a:tr>
              <a:tr h="62263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Completing the work together as a team and helping </a:t>
                      </a:r>
                      <a:r>
                        <a:rPr lang="en-US"/>
                        <a:t>one another</a:t>
                      </a:r>
                      <a:endParaRPr lang="en-US" dirty="0"/>
                    </a:p>
                  </a:txBody>
                  <a:tcPr/>
                </a:tc>
                <a:extLst>
                  <a:ext uri="{0D108BD9-81ED-4DB2-BD59-A6C34878D82A}">
                    <a16:rowId xmlns:a16="http://schemas.microsoft.com/office/drawing/2014/main" val="2179423612"/>
                  </a:ext>
                </a:extLst>
              </a:tr>
            </a:tbl>
          </a:graphicData>
        </a:graphic>
      </p:graphicFrame>
    </p:spTree>
    <p:extLst>
      <p:ext uri="{BB962C8B-B14F-4D97-AF65-F5344CB8AC3E}">
        <p14:creationId xmlns:p14="http://schemas.microsoft.com/office/powerpoint/2010/main" val="23709532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64000">
              <a:schemeClr val="bg1"/>
            </a:gs>
            <a:gs pos="0">
              <a:schemeClr val="accent1">
                <a:lumMod val="75000"/>
              </a:schemeClr>
            </a:gs>
            <a:gs pos="35000">
              <a:schemeClr val="bg1"/>
            </a:gs>
            <a:gs pos="28000">
              <a:schemeClr val="bg1"/>
            </a:gs>
            <a:gs pos="21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561B9E8-F0F2-814F-B6E2-F1F8141DF3F8}"/>
              </a:ext>
            </a:extLst>
          </p:cNvPr>
          <p:cNvSpPr>
            <a:spLocks noGrp="1"/>
          </p:cNvSpPr>
          <p:nvPr>
            <p:ph idx="1"/>
          </p:nvPr>
        </p:nvSpPr>
        <p:spPr>
          <a:xfrm>
            <a:off x="889265" y="2944729"/>
            <a:ext cx="10515600" cy="939609"/>
          </a:xfrm>
        </p:spPr>
        <p:txBody>
          <a:bodyPr>
            <a:normAutofit/>
          </a:bodyPr>
          <a:lstStyle/>
          <a:p>
            <a:pPr marL="0" indent="0" algn="ctr">
              <a:buNone/>
            </a:pPr>
            <a:r>
              <a:rPr lang="en-US" sz="3600" b="1" dirty="0"/>
              <a:t>Demo</a:t>
            </a:r>
          </a:p>
        </p:txBody>
      </p:sp>
    </p:spTree>
    <p:extLst>
      <p:ext uri="{BB962C8B-B14F-4D97-AF65-F5344CB8AC3E}">
        <p14:creationId xmlns:p14="http://schemas.microsoft.com/office/powerpoint/2010/main" val="17996452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3783</TotalTime>
  <Words>619</Words>
  <Application>Microsoft Macintosh PowerPoint</Application>
  <PresentationFormat>Widescreen</PresentationFormat>
  <Paragraphs>136</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Wingdings</vt:lpstr>
      <vt:lpstr>Office Theme</vt:lpstr>
      <vt:lpstr>Job Hunter</vt:lpstr>
      <vt:lpstr>Elevator Pitch</vt:lpstr>
      <vt:lpstr>Concept</vt:lpstr>
      <vt:lpstr>PowerPoint Presentation</vt:lpstr>
      <vt:lpstr>Process</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Mahfuza Pia Rahman</dc:creator>
  <cp:lastModifiedBy>Mahfuza Pia Rahman</cp:lastModifiedBy>
  <cp:revision>57</cp:revision>
  <dcterms:created xsi:type="dcterms:W3CDTF">2020-05-12T23:33:54Z</dcterms:created>
  <dcterms:modified xsi:type="dcterms:W3CDTF">2020-05-22T21:37:02Z</dcterms:modified>
</cp:coreProperties>
</file>

<file path=docProps/thumbnail.jpeg>
</file>